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3"/>
  </p:notesMasterIdLst>
  <p:sldIdLst>
    <p:sldId id="260" r:id="rId2"/>
    <p:sldId id="262" r:id="rId3"/>
    <p:sldId id="265" r:id="rId4"/>
    <p:sldId id="318" r:id="rId5"/>
    <p:sldId id="321" r:id="rId6"/>
    <p:sldId id="319" r:id="rId7"/>
    <p:sldId id="320" r:id="rId8"/>
    <p:sldId id="323" r:id="rId9"/>
    <p:sldId id="325" r:id="rId10"/>
    <p:sldId id="299" r:id="rId11"/>
    <p:sldId id="274" r:id="rId12"/>
    <p:sldId id="281" r:id="rId13"/>
    <p:sldId id="273" r:id="rId14"/>
    <p:sldId id="271" r:id="rId15"/>
    <p:sldId id="270" r:id="rId16"/>
    <p:sldId id="276" r:id="rId17"/>
    <p:sldId id="277" r:id="rId18"/>
    <p:sldId id="278" r:id="rId19"/>
    <p:sldId id="326" r:id="rId20"/>
    <p:sldId id="279" r:id="rId21"/>
    <p:sldId id="282" r:id="rId22"/>
    <p:sldId id="283" r:id="rId23"/>
    <p:sldId id="284" r:id="rId24"/>
    <p:sldId id="285" r:id="rId25"/>
    <p:sldId id="280" r:id="rId26"/>
    <p:sldId id="287" r:id="rId27"/>
    <p:sldId id="288" r:id="rId28"/>
    <p:sldId id="289" r:id="rId29"/>
    <p:sldId id="306" r:id="rId30"/>
    <p:sldId id="300" r:id="rId31"/>
    <p:sldId id="294" r:id="rId32"/>
    <p:sldId id="297" r:id="rId33"/>
    <p:sldId id="296" r:id="rId34"/>
    <p:sldId id="298" r:id="rId35"/>
    <p:sldId id="292" r:id="rId36"/>
    <p:sldId id="303" r:id="rId37"/>
    <p:sldId id="308" r:id="rId38"/>
    <p:sldId id="305" r:id="rId39"/>
    <p:sldId id="304" r:id="rId40"/>
    <p:sldId id="309" r:id="rId41"/>
    <p:sldId id="310" r:id="rId42"/>
    <p:sldId id="339" r:id="rId43"/>
    <p:sldId id="340" r:id="rId44"/>
    <p:sldId id="341" r:id="rId45"/>
    <p:sldId id="342" r:id="rId46"/>
    <p:sldId id="343" r:id="rId47"/>
    <p:sldId id="344" r:id="rId48"/>
    <p:sldId id="345" r:id="rId49"/>
    <p:sldId id="346" r:id="rId50"/>
    <p:sldId id="347" r:id="rId51"/>
    <p:sldId id="348" r:id="rId52"/>
    <p:sldId id="291" r:id="rId53"/>
    <p:sldId id="351" r:id="rId54"/>
    <p:sldId id="349" r:id="rId55"/>
    <p:sldId id="354" r:id="rId56"/>
    <p:sldId id="352" r:id="rId57"/>
    <p:sldId id="355" r:id="rId58"/>
    <p:sldId id="357" r:id="rId59"/>
    <p:sldId id="311" r:id="rId60"/>
    <p:sldId id="312" r:id="rId61"/>
    <p:sldId id="358" r:id="rId6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FF"/>
    <a:srgbClr val="0AC4C4"/>
    <a:srgbClr val="01473E"/>
    <a:srgbClr val="0DB1B0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864F6C4-CC0E-4CCD-AE61-BA0E10D34009}" v="6" dt="2019-03-25T15:46:03.45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0188" autoAdjust="0"/>
  </p:normalViewPr>
  <p:slideViewPr>
    <p:cSldViewPr snapToGrid="0">
      <p:cViewPr varScale="1">
        <p:scale>
          <a:sx n="60" d="100"/>
          <a:sy n="60" d="100"/>
        </p:scale>
        <p:origin x="90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68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69" Type="http://schemas.microsoft.com/office/2015/10/relationships/revisionInfo" Target="revisionInfo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ulo Henrique" userId="e0475e60729e7724" providerId="LiveId" clId="{C864F6C4-CC0E-4CCD-AE61-BA0E10D34009}"/>
    <pc:docChg chg="modSld">
      <pc:chgData name="Paulo Henrique" userId="e0475e60729e7724" providerId="LiveId" clId="{C864F6C4-CC0E-4CCD-AE61-BA0E10D34009}" dt="2019-03-25T15:46:03.458" v="5" actId="20577"/>
      <pc:docMkLst>
        <pc:docMk/>
      </pc:docMkLst>
      <pc:sldChg chg="modSp">
        <pc:chgData name="Paulo Henrique" userId="e0475e60729e7724" providerId="LiveId" clId="{C864F6C4-CC0E-4CCD-AE61-BA0E10D34009}" dt="2019-03-25T15:46:03.458" v="5" actId="20577"/>
        <pc:sldMkLst>
          <pc:docMk/>
          <pc:sldMk cId="3857037251" sldId="289"/>
        </pc:sldMkLst>
        <pc:spChg chg="mod">
          <ac:chgData name="Paulo Henrique" userId="e0475e60729e7724" providerId="LiveId" clId="{C864F6C4-CC0E-4CCD-AE61-BA0E10D34009}" dt="2019-03-25T15:46:03.458" v="5" actId="20577"/>
          <ac:spMkLst>
            <pc:docMk/>
            <pc:sldMk cId="3857037251" sldId="289"/>
            <ac:spMk id="12" creationId="{587415AA-154E-488B-BFE6-506EACAE5E0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A1C844-A8FC-4310-88E3-D2E2F9C2A788}" type="datetimeFigureOut">
              <a:rPr lang="pt-BR" smtClean="0"/>
              <a:t>25/03/2019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514CF9-CC2A-475C-9111-E9FCE2F7D6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13097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F5B009-FB82-4EF3-A472-CEC775F5A9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204CCFE-22EA-47AE-9336-FE8AC648A7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39EC741-D9DE-4FDC-B166-CEC57528F6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546FB-5D6E-4661-8DE0-C23A2A204E25}" type="datetimeFigureOut">
              <a:rPr lang="pt-BR" smtClean="0"/>
              <a:t>25/03/2019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03B54A9-F73E-4DF4-A458-1E24CCD93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644C21E-8651-4DC4-97E4-000CE2E4A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1E8DD-630B-470F-895D-A90C4158DA3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48954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5A3826-01C6-4727-B466-380191178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16E1BA1-2F89-4DCE-B7C9-8066AE5D31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5C6123F-B0A0-42E7-A463-3DCEF31570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546FB-5D6E-4661-8DE0-C23A2A204E25}" type="datetimeFigureOut">
              <a:rPr lang="pt-BR" smtClean="0"/>
              <a:t>25/03/2019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5BC75BA-6918-4E71-BB13-2C1291FD8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EB7C829-626B-4C56-9129-D930254A7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1E8DD-630B-470F-895D-A90C4158DA3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9981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015004-CDC8-4A21-A595-B8FAE7F77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D6054F8-BFC7-4E54-818F-24076914B4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02B42BE-B612-4D00-8856-13652B152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546FB-5D6E-4661-8DE0-C23A2A204E25}" type="datetimeFigureOut">
              <a:rPr lang="pt-BR" smtClean="0"/>
              <a:t>25/03/2019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48D84C6-1070-4C16-ACF3-EE3B610B4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91FC18B-0606-4675-B873-6BFCB6D75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1E8DD-630B-470F-895D-A90C4158DA3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82241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090B81-EA7F-4EFD-833B-E347386B1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C969440-D6AC-4B31-9574-8B26B052F7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770314C-9894-4DFD-9E2F-4F8EBB6C95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B251285-44C1-4587-AC14-B4B972348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546FB-5D6E-4661-8DE0-C23A2A204E25}" type="datetimeFigureOut">
              <a:rPr lang="pt-BR" smtClean="0"/>
              <a:t>25/03/2019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FF9B2E6-8938-48DD-AADF-B5C5D2C32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8EE6E3C-7B53-4884-87DE-EDB561360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1E8DD-630B-470F-895D-A90C4158DA3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76177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960EEF-81C0-4E7E-B806-841EAF753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062D8E1-2E37-4FBE-A81D-FB865DAEA0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C4BF0CB-93C1-4555-BDC0-C7F80EB419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2E3062A-9283-42D6-8102-2A877022DF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4FEAFB9-2C15-4D86-8A49-5B6C7A6613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8052287F-574F-4B99-99C5-CE4E6587D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546FB-5D6E-4661-8DE0-C23A2A204E25}" type="datetimeFigureOut">
              <a:rPr lang="pt-BR" smtClean="0"/>
              <a:t>25/03/2019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0F8A3310-E4F9-4327-B1A7-4A04CA0D5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EA003219-0C41-4AD8-AD6C-A9322A8B0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1E8DD-630B-470F-895D-A90C4158DA3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4431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7729DE-9C48-4D0C-A978-5BB3EEEA0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28F600A2-023F-4204-9FA3-FB5F4A85D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546FB-5D6E-4661-8DE0-C23A2A204E25}" type="datetimeFigureOut">
              <a:rPr lang="pt-BR" smtClean="0"/>
              <a:t>25/03/2019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797E3DE-5D59-4F85-A4BC-9A5D6066D6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EDE89B4-2837-4453-82A1-A669E78B6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1E8DD-630B-470F-895D-A90C4158DA3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8339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9BC63B03-2FEF-469B-A1CC-E783B7016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546FB-5D6E-4661-8DE0-C23A2A204E25}" type="datetimeFigureOut">
              <a:rPr lang="pt-BR" smtClean="0"/>
              <a:t>25/03/2019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8274F882-52C6-4330-BAE6-9944C8A9F5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DCC26FC-F4E4-4B53-BC99-E15247465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1E8DD-630B-470F-895D-A90C4158DA3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2860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3DB71B-0B10-4525-9758-05CC8F1A62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51DA2DE-0E52-4A3B-A017-F8399EE8A8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3E7664A-1198-4688-9713-BEB09E3BDD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EC0C845-2146-4533-88D5-0D93FDA14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546FB-5D6E-4661-8DE0-C23A2A204E25}" type="datetimeFigureOut">
              <a:rPr lang="pt-BR" smtClean="0"/>
              <a:t>25/03/2019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34E7006-96C4-415F-98FD-64C76723E9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FC3BE7C-0BA8-410E-B601-35B2CF55E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1E8DD-630B-470F-895D-A90C4158DA3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5325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8E42FF-2A13-4352-8377-BD28EFACE9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7582FBC5-D329-4E9C-BF3F-0E2A42A768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C5FAE56-1A9B-46CD-BCBE-8FC05CF707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F04F8C1-1BAC-4493-B5E9-F99F69993A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546FB-5D6E-4661-8DE0-C23A2A204E25}" type="datetimeFigureOut">
              <a:rPr lang="pt-BR" smtClean="0"/>
              <a:t>25/03/2019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5DA3F84-76A6-40B3-961A-38420D023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E840BB5-4EC1-46E9-9A00-23C986C18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1E8DD-630B-470F-895D-A90C4158DA3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3657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22D847-5689-42ED-AEDE-AAA12CE0E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BF0E10F-A4C5-4BE4-9EB5-56FBC3462F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CAFA5F1-7E76-4033-BA85-9D46C2B7E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546FB-5D6E-4661-8DE0-C23A2A204E25}" type="datetimeFigureOut">
              <a:rPr lang="pt-BR" smtClean="0"/>
              <a:t>25/03/2019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95F7346-4C5A-46D7-9583-8630E02A1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02CDF38-593C-4D8F-A7CA-2E6689E32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1E8DD-630B-470F-895D-A90C4158DA3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4223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80517F5-C711-403C-BE19-9E4E5695C3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A91E08C-7651-4130-B336-436A963994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7EFA13C-0615-4D5D-805E-F0656B5FF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546FB-5D6E-4661-8DE0-C23A2A204E25}" type="datetimeFigureOut">
              <a:rPr lang="pt-BR" smtClean="0"/>
              <a:t>25/03/2019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73C4CAE-DBB6-4910-A48D-03D66218F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27D2668-2677-4B82-89C0-8D9A612EB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1E8DD-630B-470F-895D-A90C4158DA3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599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C755D94F-3A9F-4832-B915-7145C216A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5243407-4827-49C5-911B-66BA0998B8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1CA4445-AEA5-4702-B338-9203C1AB7F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2546FB-5D6E-4661-8DE0-C23A2A204E25}" type="datetimeFigureOut">
              <a:rPr lang="pt-BR" smtClean="0"/>
              <a:t>25/03/2019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53B742C-F544-490B-8401-BB1F4DC448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DE9B221-BD2D-495E-893F-3A69D60D14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61E8DD-630B-470F-895D-A90C4158DA3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0042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192FAA4-5EA2-440B-8A7F-C1C2013EF6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6501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Introdução: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59B0F46D-4A74-487F-B104-BF731FAC7E48}"/>
              </a:ext>
            </a:extLst>
          </p:cNvPr>
          <p:cNvSpPr/>
          <p:nvPr/>
        </p:nvSpPr>
        <p:spPr>
          <a:xfrm>
            <a:off x="685799" y="1800910"/>
            <a:ext cx="1084897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Qual a diferença entre ler um livro da Bíblia e qualquer outro livro?</a:t>
            </a:r>
            <a:endParaRPr lang="pt-BR" sz="3500" b="1" dirty="0">
              <a:latin typeface="Abadi" panose="020B0604020104020204" pitchFamily="34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CDA8EF69-8815-4EF0-90DA-8002DCA806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200" b="93600" l="10000" r="90000">
                        <a14:foregroundMark x1="32600" y1="12600" x2="43400" y2="7800"/>
                        <a14:foregroundMark x1="43400" y1="7800" x2="54600" y2="6400"/>
                        <a14:foregroundMark x1="54600" y1="6400" x2="59800" y2="6400"/>
                        <a14:foregroundMark x1="18800" y1="10000" x2="20600" y2="10200"/>
                        <a14:foregroundMark x1="53400" y1="2800" x2="59000" y2="2200"/>
                        <a14:foregroundMark x1="26600" y1="94800" x2="38000" y2="93600"/>
                        <a14:foregroundMark x1="38000" y1="93600" x2="46200" y2="87800"/>
                        <a14:foregroundMark x1="46200" y1="87800" x2="46200" y2="87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3701" y="3105149"/>
            <a:ext cx="3910013" cy="3910013"/>
          </a:xfrm>
          <a:prstGeom prst="rect">
            <a:avLst/>
          </a:prstGeom>
        </p:spPr>
      </p:pic>
      <p:pic>
        <p:nvPicPr>
          <p:cNvPr id="11" name="Imagem 10" descr="Uma imagem contendo circuito, equipamentos eletrônicos&#10;&#10;Descrição gerada automaticamente">
            <a:extLst>
              <a:ext uri="{FF2B5EF4-FFF2-40B4-BE49-F238E27FC236}">
                <a16:creationId xmlns:a16="http://schemas.microsoft.com/office/drawing/2014/main" id="{FD05AC55-E210-4B81-A1B6-A3F67D22568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611" y="2970461"/>
            <a:ext cx="3543589" cy="4168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1235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Introdução: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59B0F46D-4A74-487F-B104-BF731FAC7E48}"/>
              </a:ext>
            </a:extLst>
          </p:cNvPr>
          <p:cNvSpPr/>
          <p:nvPr/>
        </p:nvSpPr>
        <p:spPr>
          <a:xfrm>
            <a:off x="685799" y="1800910"/>
            <a:ext cx="1084897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Qual a diferença entre ler um livro da Bíblia e qualquer outro livro?</a:t>
            </a:r>
            <a:endParaRPr lang="pt-BR" sz="3500" b="1" dirty="0">
              <a:latin typeface="Abadi" panose="020B0604020104020204" pitchFamily="34" charset="0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993E8D6B-9261-4ADC-8F1A-BF7871498468}"/>
              </a:ext>
            </a:extLst>
          </p:cNvPr>
          <p:cNvSpPr/>
          <p:nvPr/>
        </p:nvSpPr>
        <p:spPr>
          <a:xfrm>
            <a:off x="2819990" y="3753535"/>
            <a:ext cx="680919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200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Ponto de vista literário: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200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Ponto de vista substancial: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200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Ponto de vista moral:</a:t>
            </a:r>
            <a:endParaRPr lang="pt-BR" sz="3200" dirty="0">
              <a:latin typeface="Abadi Extra Light" panose="020B0204020104020204" pitchFamily="34" charset="0"/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1EAC0E13-B8CC-4C26-A7EB-8F86E50DD7FD}"/>
              </a:ext>
            </a:extLst>
          </p:cNvPr>
          <p:cNvSpPr/>
          <p:nvPr/>
        </p:nvSpPr>
        <p:spPr>
          <a:xfrm>
            <a:off x="7048205" y="3753535"/>
            <a:ext cx="373320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b="1" dirty="0">
                <a:solidFill>
                  <a:srgbClr val="C00000"/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Nenhuma diferença </a:t>
            </a:r>
            <a:endParaRPr lang="pt-BR" sz="3200" b="1" dirty="0">
              <a:solidFill>
                <a:srgbClr val="C00000"/>
              </a:solidFill>
              <a:latin typeface="Abadi Extra Light" panose="020B0204020104020204" pitchFamily="34" charset="0"/>
            </a:endParaRP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438B80C6-2D9F-4D55-85F8-F8C75985BB2C}"/>
              </a:ext>
            </a:extLst>
          </p:cNvPr>
          <p:cNvSpPr/>
          <p:nvPr/>
        </p:nvSpPr>
        <p:spPr>
          <a:xfrm>
            <a:off x="7619705" y="4226938"/>
            <a:ext cx="331410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b="1" dirty="0">
                <a:solidFill>
                  <a:srgbClr val="C00000"/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Alguma diferença</a:t>
            </a:r>
            <a:endParaRPr lang="pt-BR" sz="3200" b="1" dirty="0">
              <a:solidFill>
                <a:srgbClr val="C00000"/>
              </a:solidFill>
              <a:latin typeface="Abadi Extra Light" panose="020B0204020104020204" pitchFamily="34" charset="0"/>
            </a:endParaRP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43E50EC8-0639-4209-9BFD-77C48DF5EFED}"/>
              </a:ext>
            </a:extLst>
          </p:cNvPr>
          <p:cNvSpPr/>
          <p:nvPr/>
        </p:nvSpPr>
        <p:spPr>
          <a:xfrm>
            <a:off x="6705305" y="4757491"/>
            <a:ext cx="44198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b="1" dirty="0">
                <a:solidFill>
                  <a:srgbClr val="C00000"/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Completa diferença</a:t>
            </a:r>
            <a:endParaRPr lang="pt-BR" sz="3200" b="1" dirty="0">
              <a:solidFill>
                <a:srgbClr val="C00000"/>
              </a:solidFill>
              <a:latin typeface="Abadi Extra Light" panose="020B02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2445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Introdução: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59B0F46D-4A74-487F-B104-BF731FAC7E48}"/>
              </a:ext>
            </a:extLst>
          </p:cNvPr>
          <p:cNvSpPr/>
          <p:nvPr/>
        </p:nvSpPr>
        <p:spPr>
          <a:xfrm>
            <a:off x="685799" y="1800910"/>
            <a:ext cx="1084897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Objetivos desta aula:</a:t>
            </a:r>
            <a:endParaRPr lang="pt-BR" sz="3500" b="1" dirty="0">
              <a:latin typeface="Abadi" panose="020B0604020104020204" pitchFamily="34" charset="0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993E8D6B-9261-4ADC-8F1A-BF7871498468}"/>
              </a:ext>
            </a:extLst>
          </p:cNvPr>
          <p:cNvSpPr/>
          <p:nvPr/>
        </p:nvSpPr>
        <p:spPr>
          <a:xfrm>
            <a:off x="1435399" y="2511807"/>
            <a:ext cx="1061129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200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Mostrar que a Bíblia deve ser vista como literatura.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200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Incentivar o estudo e a interpretação literária dos textos bíblicos.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200" dirty="0">
                <a:latin typeface="Abadi Extra Light" panose="020B0204020104020204" pitchFamily="34" charset="0"/>
              </a:rPr>
              <a:t>Fixar o pensamento de que a Bíblia foi escrita por homens, mas inspirada por Deus. </a:t>
            </a:r>
          </a:p>
        </p:txBody>
      </p:sp>
    </p:spTree>
    <p:extLst>
      <p:ext uri="{BB962C8B-B14F-4D97-AF65-F5344CB8AC3E}">
        <p14:creationId xmlns:p14="http://schemas.microsoft.com/office/powerpoint/2010/main" val="23789286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 – A bíblia como literatura. 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D5E2AD8B-9888-4ACB-AF94-8477E5F4AEE9}"/>
              </a:ext>
            </a:extLst>
          </p:cNvPr>
          <p:cNvSpPr/>
          <p:nvPr/>
        </p:nvSpPr>
        <p:spPr>
          <a:xfrm>
            <a:off x="471487" y="1415543"/>
            <a:ext cx="11282363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Para nós, a Bíblia é Sagrada e constitui a autêntica Palavra de Deus. Em sentido amplo, ela é a revelação de Deus, mas em sentido objetivo, é uma obra escrita, sendo a mais sublime obra literária já produzida. </a:t>
            </a:r>
          </a:p>
          <a:p>
            <a:endParaRPr lang="pt-BR" sz="500" b="1" dirty="0">
              <a:latin typeface="Abadi Extra Light" panose="020B0204020104020204" pitchFamily="34" charset="0"/>
              <a:cs typeface="Times New Roman" panose="02020603050405020304" pitchFamily="18" charset="0"/>
            </a:endParaRPr>
          </a:p>
          <a:p>
            <a:endParaRPr lang="pt-BR" sz="500" b="1" dirty="0">
              <a:latin typeface="Abadi Extra Light" panose="020B0204020104020204" pitchFamily="34" charset="0"/>
              <a:cs typeface="Times New Roman" panose="02020603050405020304" pitchFamily="18" charset="0"/>
            </a:endParaRPr>
          </a:p>
          <a:p>
            <a:r>
              <a:rPr lang="pt-BR" sz="2800" b="1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Na tentativa de ler e entender os textos bíblicos com pressuposições, os homens tendem ao erro. Com medo da veracidade dos conceitos divinos, alguns homens negam a inspiração de Deus puxando o entendimento para o escrito puramente humano. Por outro lado, tentando defender a atuação divina, os cristãos negam ler a Bíblia como literatura. </a:t>
            </a:r>
          </a:p>
          <a:p>
            <a:endParaRPr lang="pt-BR" sz="500" b="1" dirty="0">
              <a:latin typeface="Abadi Extra Light" panose="020B0204020104020204" pitchFamily="34" charset="0"/>
              <a:cs typeface="Times New Roman" panose="02020603050405020304" pitchFamily="18" charset="0"/>
            </a:endParaRPr>
          </a:p>
          <a:p>
            <a:endParaRPr lang="pt-BR" sz="500" b="1" dirty="0">
              <a:latin typeface="Abadi Extra Light" panose="020B0204020104020204" pitchFamily="34" charset="0"/>
              <a:cs typeface="Times New Roman" panose="02020603050405020304" pitchFamily="18" charset="0"/>
            </a:endParaRPr>
          </a:p>
          <a:p>
            <a:r>
              <a:rPr lang="pt-BR" sz="2800" b="1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Creio que puxar qualquer uma das pontas dessa corda é um trabalho inútil. Podemos crer nas Escrituras como sendo sagradas sem desprezar a leitura natural dos seus textos. </a:t>
            </a:r>
          </a:p>
        </p:txBody>
      </p:sp>
    </p:spTree>
    <p:extLst>
      <p:ext uri="{BB962C8B-B14F-4D97-AF65-F5344CB8AC3E}">
        <p14:creationId xmlns:p14="http://schemas.microsoft.com/office/powerpoint/2010/main" val="2764344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 – A bíblia como literatura. 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D5E2AD8B-9888-4ACB-AF94-8477E5F4AEE9}"/>
              </a:ext>
            </a:extLst>
          </p:cNvPr>
          <p:cNvSpPr/>
          <p:nvPr/>
        </p:nvSpPr>
        <p:spPr>
          <a:xfrm>
            <a:off x="471487" y="1415543"/>
            <a:ext cx="11282363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u="sng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Para nós</a:t>
            </a:r>
            <a:r>
              <a:rPr lang="pt-BR" sz="2800" b="1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, a Bíblia é Sagrada e constitui a </a:t>
            </a:r>
            <a:r>
              <a:rPr lang="pt-BR" sz="2800" b="1" u="sng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autêntica</a:t>
            </a:r>
            <a:r>
              <a:rPr lang="pt-BR" sz="2800" b="1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 Palavra de Deus. </a:t>
            </a:r>
            <a:r>
              <a:rPr lang="pt-BR" sz="2800" b="1" dirty="0">
                <a:solidFill>
                  <a:schemeClr val="bg1">
                    <a:lumMod val="75000"/>
                  </a:schemeClr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Em sentido amplo, ela é a revelação de Deus, mas em sentido objetivo, é uma obra escrita, sendo a mais sublime obra literária já produzida. </a:t>
            </a:r>
          </a:p>
          <a:p>
            <a:endParaRPr lang="pt-BR" sz="500" b="1" dirty="0">
              <a:solidFill>
                <a:schemeClr val="bg1">
                  <a:lumMod val="75000"/>
                </a:schemeClr>
              </a:solidFill>
              <a:latin typeface="Abadi Extra Light" panose="020B0204020104020204" pitchFamily="34" charset="0"/>
              <a:cs typeface="Times New Roman" panose="02020603050405020304" pitchFamily="18" charset="0"/>
            </a:endParaRPr>
          </a:p>
          <a:p>
            <a:endParaRPr lang="pt-BR" sz="500" b="1" dirty="0">
              <a:solidFill>
                <a:schemeClr val="bg1">
                  <a:lumMod val="75000"/>
                </a:schemeClr>
              </a:solidFill>
              <a:latin typeface="Abadi Extra Light" panose="020B0204020104020204" pitchFamily="34" charset="0"/>
              <a:cs typeface="Times New Roman" panose="02020603050405020304" pitchFamily="18" charset="0"/>
            </a:endParaRPr>
          </a:p>
          <a:p>
            <a:r>
              <a:rPr lang="pt-BR" sz="2800" b="1" dirty="0">
                <a:solidFill>
                  <a:schemeClr val="bg1">
                    <a:lumMod val="75000"/>
                  </a:schemeClr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Na tentativa de ler e entender os textos bíblicos com pressuposições, os homens tendem ao erro. Com medo da veracidade dos conceitos divinos, alguns homens negam a inspiração de Deus puxando o entendimento para o escrito puramente humano. Por outro lado, tentando defender a atuação divina, os cristãos negam ler a Bíblia como literatura. </a:t>
            </a:r>
          </a:p>
          <a:p>
            <a:endParaRPr lang="pt-BR" sz="500" b="1" dirty="0">
              <a:solidFill>
                <a:schemeClr val="bg1">
                  <a:lumMod val="75000"/>
                </a:schemeClr>
              </a:solidFill>
              <a:latin typeface="Abadi Extra Light" panose="020B0204020104020204" pitchFamily="34" charset="0"/>
              <a:cs typeface="Times New Roman" panose="02020603050405020304" pitchFamily="18" charset="0"/>
            </a:endParaRPr>
          </a:p>
          <a:p>
            <a:endParaRPr lang="pt-BR" sz="500" b="1" dirty="0">
              <a:solidFill>
                <a:schemeClr val="bg1">
                  <a:lumMod val="75000"/>
                </a:schemeClr>
              </a:solidFill>
              <a:latin typeface="Abadi Extra Light" panose="020B0204020104020204" pitchFamily="34" charset="0"/>
              <a:cs typeface="Times New Roman" panose="02020603050405020304" pitchFamily="18" charset="0"/>
            </a:endParaRPr>
          </a:p>
          <a:p>
            <a:r>
              <a:rPr lang="pt-BR" sz="2800" b="1" dirty="0">
                <a:solidFill>
                  <a:schemeClr val="bg1">
                    <a:lumMod val="75000"/>
                  </a:schemeClr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Creio que puxar qualquer uma das pontas dessa corda é um trabalho inútil. Podemos crer nas Escrituras como sendo sagradas sem desprezar a leitura natural dos seus textos. </a:t>
            </a:r>
          </a:p>
        </p:txBody>
      </p:sp>
      <p:sp>
        <p:nvSpPr>
          <p:cNvPr id="6" name="Texto Explicativo: Linha 5">
            <a:extLst>
              <a:ext uri="{FF2B5EF4-FFF2-40B4-BE49-F238E27FC236}">
                <a16:creationId xmlns:a16="http://schemas.microsoft.com/office/drawing/2014/main" id="{EFAB9392-60CC-413C-9AAF-EABE4535B198}"/>
              </a:ext>
            </a:extLst>
          </p:cNvPr>
          <p:cNvSpPr/>
          <p:nvPr/>
        </p:nvSpPr>
        <p:spPr>
          <a:xfrm>
            <a:off x="2966483" y="3604437"/>
            <a:ext cx="3327991" cy="1562986"/>
          </a:xfrm>
          <a:prstGeom prst="borderCallout1">
            <a:avLst>
              <a:gd name="adj1" fmla="val 18750"/>
              <a:gd name="adj2" fmla="val -8333"/>
              <a:gd name="adj3" fmla="val -109632"/>
              <a:gd name="adj4" fmla="val -56036"/>
            </a:avLst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Cristãos.</a:t>
            </a:r>
          </a:p>
          <a:p>
            <a:pPr algn="ctr"/>
            <a:r>
              <a:rPr lang="pt-BR" sz="3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Cristãos do TBB </a:t>
            </a:r>
          </a:p>
        </p:txBody>
      </p:sp>
      <p:sp>
        <p:nvSpPr>
          <p:cNvPr id="10" name="Texto Explicativo: Linha 9">
            <a:extLst>
              <a:ext uri="{FF2B5EF4-FFF2-40B4-BE49-F238E27FC236}">
                <a16:creationId xmlns:a16="http://schemas.microsoft.com/office/drawing/2014/main" id="{F1798028-030A-4B64-A226-47EE56416399}"/>
              </a:ext>
            </a:extLst>
          </p:cNvPr>
          <p:cNvSpPr/>
          <p:nvPr/>
        </p:nvSpPr>
        <p:spPr>
          <a:xfrm>
            <a:off x="7756952" y="3418367"/>
            <a:ext cx="3327991" cy="1562986"/>
          </a:xfrm>
          <a:prstGeom prst="borderCallout1">
            <a:avLst>
              <a:gd name="adj1" fmla="val 18750"/>
              <a:gd name="adj2" fmla="val -8333"/>
              <a:gd name="adj3" fmla="val -100108"/>
              <a:gd name="adj4" fmla="val -31435"/>
            </a:avLst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Verdadeira. </a:t>
            </a:r>
          </a:p>
        </p:txBody>
      </p:sp>
    </p:spTree>
    <p:extLst>
      <p:ext uri="{BB962C8B-B14F-4D97-AF65-F5344CB8AC3E}">
        <p14:creationId xmlns:p14="http://schemas.microsoft.com/office/powerpoint/2010/main" val="416343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 – A bíblia como literatura. 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D5E2AD8B-9888-4ACB-AF94-8477E5F4AEE9}"/>
              </a:ext>
            </a:extLst>
          </p:cNvPr>
          <p:cNvSpPr/>
          <p:nvPr/>
        </p:nvSpPr>
        <p:spPr>
          <a:xfrm>
            <a:off x="471487" y="1415543"/>
            <a:ext cx="11282363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>
                <a:solidFill>
                  <a:schemeClr val="bg1">
                    <a:lumMod val="75000"/>
                  </a:schemeClr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Para nós, a Bíblia é Sagrada e constitui a autêntica Palavra de Deus. </a:t>
            </a:r>
            <a:r>
              <a:rPr lang="pt-BR" sz="2800" b="1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Em sentido amplo, </a:t>
            </a:r>
            <a:r>
              <a:rPr lang="pt-BR" sz="2800" b="1" u="sng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ela é a revelação de Deus</a:t>
            </a:r>
            <a:r>
              <a:rPr lang="pt-BR" sz="2800" b="1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, mas em sentido objetivo, é </a:t>
            </a:r>
            <a:r>
              <a:rPr lang="pt-BR" sz="2800" b="1" u="sng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uma obra escrita</a:t>
            </a:r>
            <a:r>
              <a:rPr lang="pt-BR" sz="2800" b="1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, sendo a mais sublime obra literária já produzida. </a:t>
            </a:r>
          </a:p>
          <a:p>
            <a:endParaRPr lang="pt-BR" sz="500" b="1" dirty="0">
              <a:solidFill>
                <a:schemeClr val="bg1">
                  <a:lumMod val="75000"/>
                </a:schemeClr>
              </a:solidFill>
              <a:latin typeface="Abadi Extra Light" panose="020B0204020104020204" pitchFamily="34" charset="0"/>
              <a:cs typeface="Times New Roman" panose="02020603050405020304" pitchFamily="18" charset="0"/>
            </a:endParaRPr>
          </a:p>
          <a:p>
            <a:endParaRPr lang="pt-BR" sz="500" b="1" dirty="0">
              <a:solidFill>
                <a:schemeClr val="bg1">
                  <a:lumMod val="75000"/>
                </a:schemeClr>
              </a:solidFill>
              <a:latin typeface="Abadi Extra Light" panose="020B0204020104020204" pitchFamily="34" charset="0"/>
              <a:cs typeface="Times New Roman" panose="02020603050405020304" pitchFamily="18" charset="0"/>
            </a:endParaRPr>
          </a:p>
          <a:p>
            <a:r>
              <a:rPr lang="pt-BR" sz="2800" b="1" dirty="0">
                <a:solidFill>
                  <a:schemeClr val="bg1">
                    <a:lumMod val="75000"/>
                  </a:schemeClr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Na tentativa de ler e entender os textos bíblicos com pressuposições, os homens tendem ao erro. Com medo da veracidade dos conceitos divinos, alguns homens negam a inspiração de Deus puxando o entendimento para o escrito puramente humano. Por outro lado, tentando defender a atuação divina, os cristãos negam ler a Bíblia como literatura. </a:t>
            </a:r>
          </a:p>
          <a:p>
            <a:endParaRPr lang="pt-BR" sz="500" b="1" dirty="0">
              <a:solidFill>
                <a:schemeClr val="bg1">
                  <a:lumMod val="75000"/>
                </a:schemeClr>
              </a:solidFill>
              <a:latin typeface="Abadi Extra Light" panose="020B0204020104020204" pitchFamily="34" charset="0"/>
              <a:cs typeface="Times New Roman" panose="02020603050405020304" pitchFamily="18" charset="0"/>
            </a:endParaRPr>
          </a:p>
          <a:p>
            <a:endParaRPr lang="pt-BR" sz="500" b="1" dirty="0">
              <a:solidFill>
                <a:schemeClr val="bg1">
                  <a:lumMod val="75000"/>
                </a:schemeClr>
              </a:solidFill>
              <a:latin typeface="Abadi Extra Light" panose="020B0204020104020204" pitchFamily="34" charset="0"/>
              <a:cs typeface="Times New Roman" panose="02020603050405020304" pitchFamily="18" charset="0"/>
            </a:endParaRPr>
          </a:p>
          <a:p>
            <a:r>
              <a:rPr lang="pt-BR" sz="2800" b="1" dirty="0">
                <a:solidFill>
                  <a:schemeClr val="bg1">
                    <a:lumMod val="75000"/>
                  </a:schemeClr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Creio que puxar qualquer uma das pontas dessa corda é um trabalho inútil. Podemos crer nas Escrituras como sendo sagradas sem desprezar a leitura natural dos seus textos. </a:t>
            </a:r>
          </a:p>
        </p:txBody>
      </p:sp>
      <p:sp>
        <p:nvSpPr>
          <p:cNvPr id="8" name="Texto Explicativo: Linha 7">
            <a:extLst>
              <a:ext uri="{FF2B5EF4-FFF2-40B4-BE49-F238E27FC236}">
                <a16:creationId xmlns:a16="http://schemas.microsoft.com/office/drawing/2014/main" id="{47C99F5A-336E-48A9-866D-9413A691EF9E}"/>
              </a:ext>
            </a:extLst>
          </p:cNvPr>
          <p:cNvSpPr/>
          <p:nvPr/>
        </p:nvSpPr>
        <p:spPr>
          <a:xfrm>
            <a:off x="2966483" y="3604437"/>
            <a:ext cx="3327991" cy="1562986"/>
          </a:xfrm>
          <a:prstGeom prst="borderCallout1">
            <a:avLst>
              <a:gd name="adj1" fmla="val 50723"/>
              <a:gd name="adj2" fmla="val -3221"/>
              <a:gd name="adj3" fmla="val -82421"/>
              <a:gd name="adj4" fmla="val -15780"/>
            </a:avLst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Conhecemos a Deus.</a:t>
            </a:r>
          </a:p>
        </p:txBody>
      </p:sp>
      <p:sp>
        <p:nvSpPr>
          <p:cNvPr id="10" name="Texto Explicativo: Linha 9">
            <a:extLst>
              <a:ext uri="{FF2B5EF4-FFF2-40B4-BE49-F238E27FC236}">
                <a16:creationId xmlns:a16="http://schemas.microsoft.com/office/drawing/2014/main" id="{77CE30F5-EAFE-4294-9BBE-07DF6313410A}"/>
              </a:ext>
            </a:extLst>
          </p:cNvPr>
          <p:cNvSpPr/>
          <p:nvPr/>
        </p:nvSpPr>
        <p:spPr>
          <a:xfrm>
            <a:off x="8253330" y="4594994"/>
            <a:ext cx="3327991" cy="1562986"/>
          </a:xfrm>
          <a:prstGeom prst="borderCallout1">
            <a:avLst>
              <a:gd name="adj1" fmla="val -7100"/>
              <a:gd name="adj2" fmla="val 55884"/>
              <a:gd name="adj3" fmla="val -145686"/>
              <a:gd name="adj4" fmla="val 44284"/>
            </a:avLst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Texto, como qualquer texto.</a:t>
            </a:r>
          </a:p>
        </p:txBody>
      </p:sp>
    </p:spTree>
    <p:extLst>
      <p:ext uri="{BB962C8B-B14F-4D97-AF65-F5344CB8AC3E}">
        <p14:creationId xmlns:p14="http://schemas.microsoft.com/office/powerpoint/2010/main" val="1066893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 – A bíblia como literatura. 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D5E2AD8B-9888-4ACB-AF94-8477E5F4AEE9}"/>
              </a:ext>
            </a:extLst>
          </p:cNvPr>
          <p:cNvSpPr/>
          <p:nvPr/>
        </p:nvSpPr>
        <p:spPr>
          <a:xfrm>
            <a:off x="471487" y="1415543"/>
            <a:ext cx="11282363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>
                <a:solidFill>
                  <a:schemeClr val="bg1">
                    <a:lumMod val="75000"/>
                  </a:schemeClr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Para nós, a Bíblia é Sagrada e constitui a autêntica Palavra de Deus. Em sentido amplo, ela é a revelação de Deus, mas em sentido objetivo, é uma obra escrita, sendo a mais sublime obra literária já produzida. </a:t>
            </a:r>
          </a:p>
          <a:p>
            <a:endParaRPr lang="pt-BR" sz="500" b="1" dirty="0">
              <a:solidFill>
                <a:schemeClr val="bg1">
                  <a:lumMod val="75000"/>
                </a:schemeClr>
              </a:solidFill>
              <a:latin typeface="Abadi Extra Light" panose="020B0204020104020204" pitchFamily="34" charset="0"/>
              <a:cs typeface="Times New Roman" panose="02020603050405020304" pitchFamily="18" charset="0"/>
            </a:endParaRPr>
          </a:p>
          <a:p>
            <a:endParaRPr lang="pt-BR" sz="500" b="1" dirty="0">
              <a:solidFill>
                <a:schemeClr val="bg1">
                  <a:lumMod val="75000"/>
                </a:schemeClr>
              </a:solidFill>
              <a:latin typeface="Abadi Extra Light" panose="020B0204020104020204" pitchFamily="34" charset="0"/>
              <a:cs typeface="Times New Roman" panose="02020603050405020304" pitchFamily="18" charset="0"/>
            </a:endParaRPr>
          </a:p>
          <a:p>
            <a:r>
              <a:rPr lang="pt-BR" sz="2800" b="1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Na tentativa de ler e entender os textos bíblicos com </a:t>
            </a:r>
            <a:r>
              <a:rPr lang="pt-BR" sz="2800" b="1" u="sng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pressuposições</a:t>
            </a:r>
            <a:r>
              <a:rPr lang="pt-BR" sz="2800" b="1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, os homens tendem ao erro. Com medo da veracidade dos conceitos divinos, alguns homens </a:t>
            </a:r>
            <a:r>
              <a:rPr lang="pt-BR" sz="2800" b="1" u="sng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negam a inspiração</a:t>
            </a:r>
            <a:r>
              <a:rPr lang="pt-BR" sz="2800" b="1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 de Deus puxando o entendimento para o escrito puramente humano. Por outro lado, tentando defender a atuação divina, os cristãos </a:t>
            </a:r>
            <a:r>
              <a:rPr lang="pt-BR" sz="2800" b="1" u="sng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negam ler a Bíblia como literatura. </a:t>
            </a:r>
          </a:p>
          <a:p>
            <a:endParaRPr lang="pt-BR" sz="500" b="1" dirty="0">
              <a:solidFill>
                <a:schemeClr val="bg1">
                  <a:lumMod val="75000"/>
                </a:schemeClr>
              </a:solidFill>
              <a:latin typeface="Abadi Extra Light" panose="020B0204020104020204" pitchFamily="34" charset="0"/>
              <a:cs typeface="Times New Roman" panose="02020603050405020304" pitchFamily="18" charset="0"/>
            </a:endParaRPr>
          </a:p>
          <a:p>
            <a:endParaRPr lang="pt-BR" sz="500" b="1" dirty="0">
              <a:solidFill>
                <a:schemeClr val="bg1">
                  <a:lumMod val="75000"/>
                </a:schemeClr>
              </a:solidFill>
              <a:latin typeface="Abadi Extra Light" panose="020B0204020104020204" pitchFamily="34" charset="0"/>
              <a:cs typeface="Times New Roman" panose="02020603050405020304" pitchFamily="18" charset="0"/>
            </a:endParaRPr>
          </a:p>
          <a:p>
            <a:r>
              <a:rPr lang="pt-BR" sz="2800" b="1" dirty="0">
                <a:solidFill>
                  <a:schemeClr val="bg1">
                    <a:lumMod val="75000"/>
                  </a:schemeClr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Creio que puxar qualquer uma das pontas dessa corda é um trabalho inútil. Podemos crer nas Escrituras como sendo sagradas sem desprezar a leitura natural dos seus textos. </a:t>
            </a:r>
          </a:p>
        </p:txBody>
      </p:sp>
      <p:sp>
        <p:nvSpPr>
          <p:cNvPr id="8" name="Texto Explicativo: Linha 7">
            <a:extLst>
              <a:ext uri="{FF2B5EF4-FFF2-40B4-BE49-F238E27FC236}">
                <a16:creationId xmlns:a16="http://schemas.microsoft.com/office/drawing/2014/main" id="{7B4CFDC8-43B8-426B-B46C-816F681A541F}"/>
              </a:ext>
            </a:extLst>
          </p:cNvPr>
          <p:cNvSpPr/>
          <p:nvPr/>
        </p:nvSpPr>
        <p:spPr>
          <a:xfrm>
            <a:off x="2658141" y="332685"/>
            <a:ext cx="3736290" cy="1294096"/>
          </a:xfrm>
          <a:prstGeom prst="borderCallout1">
            <a:avLst>
              <a:gd name="adj1" fmla="val 52084"/>
              <a:gd name="adj2" fmla="val 105086"/>
              <a:gd name="adj3" fmla="val 199821"/>
              <a:gd name="adj4" fmla="val 167720"/>
            </a:avLst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Dogma estabelecido. </a:t>
            </a:r>
          </a:p>
        </p:txBody>
      </p:sp>
      <p:sp>
        <p:nvSpPr>
          <p:cNvPr id="10" name="Texto Explicativo: Linha 9">
            <a:extLst>
              <a:ext uri="{FF2B5EF4-FFF2-40B4-BE49-F238E27FC236}">
                <a16:creationId xmlns:a16="http://schemas.microsoft.com/office/drawing/2014/main" id="{0E1E8D85-54A9-485C-8655-F219B14E88FF}"/>
              </a:ext>
            </a:extLst>
          </p:cNvPr>
          <p:cNvSpPr/>
          <p:nvPr/>
        </p:nvSpPr>
        <p:spPr>
          <a:xfrm>
            <a:off x="6749490" y="4795409"/>
            <a:ext cx="3736290" cy="1294096"/>
          </a:xfrm>
          <a:prstGeom prst="borderCallout1">
            <a:avLst>
              <a:gd name="adj1" fmla="val 52906"/>
              <a:gd name="adj2" fmla="val -776"/>
              <a:gd name="adj3" fmla="val -48309"/>
              <a:gd name="adj4" fmla="val -101204"/>
            </a:avLst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Somente literatura.</a:t>
            </a:r>
          </a:p>
        </p:txBody>
      </p:sp>
      <p:sp>
        <p:nvSpPr>
          <p:cNvPr id="12" name="Texto Explicativo: Linha 11">
            <a:extLst>
              <a:ext uri="{FF2B5EF4-FFF2-40B4-BE49-F238E27FC236}">
                <a16:creationId xmlns:a16="http://schemas.microsoft.com/office/drawing/2014/main" id="{45AA4244-9017-43CF-A371-747A5FA2A3E6}"/>
              </a:ext>
            </a:extLst>
          </p:cNvPr>
          <p:cNvSpPr/>
          <p:nvPr/>
        </p:nvSpPr>
        <p:spPr>
          <a:xfrm>
            <a:off x="2280733" y="5261316"/>
            <a:ext cx="3736290" cy="1294096"/>
          </a:xfrm>
          <a:prstGeom prst="borderCallout1">
            <a:avLst>
              <a:gd name="adj1" fmla="val 52906"/>
              <a:gd name="adj2" fmla="val -776"/>
              <a:gd name="adj3" fmla="val -15108"/>
              <a:gd name="adj4" fmla="val -36040"/>
            </a:avLst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Texto místico.</a:t>
            </a:r>
          </a:p>
        </p:txBody>
      </p:sp>
    </p:spTree>
    <p:extLst>
      <p:ext uri="{BB962C8B-B14F-4D97-AF65-F5344CB8AC3E}">
        <p14:creationId xmlns:p14="http://schemas.microsoft.com/office/powerpoint/2010/main" val="3583498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 – A bíblia como literatura. 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D5E2AD8B-9888-4ACB-AF94-8477E5F4AEE9}"/>
              </a:ext>
            </a:extLst>
          </p:cNvPr>
          <p:cNvSpPr/>
          <p:nvPr/>
        </p:nvSpPr>
        <p:spPr>
          <a:xfrm>
            <a:off x="471487" y="1415543"/>
            <a:ext cx="11282363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>
                <a:solidFill>
                  <a:schemeClr val="bg1">
                    <a:lumMod val="75000"/>
                  </a:schemeClr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Para nós, a Bíblia é Sagrada e constitui a autêntica Palavra de Deus. Em sentido amplo, ela é a revelação de Deus, mas em sentido objetivo, é uma obra escrita, sendo a mais sublime obra literária já produzida. </a:t>
            </a:r>
          </a:p>
          <a:p>
            <a:endParaRPr lang="pt-BR" sz="500" b="1" dirty="0">
              <a:solidFill>
                <a:schemeClr val="bg1">
                  <a:lumMod val="75000"/>
                </a:schemeClr>
              </a:solidFill>
              <a:latin typeface="Abadi Extra Light" panose="020B0204020104020204" pitchFamily="34" charset="0"/>
              <a:cs typeface="Times New Roman" panose="02020603050405020304" pitchFamily="18" charset="0"/>
            </a:endParaRPr>
          </a:p>
          <a:p>
            <a:endParaRPr lang="pt-BR" sz="500" b="1" dirty="0">
              <a:solidFill>
                <a:schemeClr val="bg1">
                  <a:lumMod val="75000"/>
                </a:schemeClr>
              </a:solidFill>
              <a:latin typeface="Abadi Extra Light" panose="020B0204020104020204" pitchFamily="34" charset="0"/>
              <a:cs typeface="Times New Roman" panose="02020603050405020304" pitchFamily="18" charset="0"/>
            </a:endParaRPr>
          </a:p>
          <a:p>
            <a:r>
              <a:rPr lang="pt-BR" sz="2800" b="1" dirty="0">
                <a:solidFill>
                  <a:schemeClr val="bg1">
                    <a:lumMod val="75000"/>
                  </a:schemeClr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Na tentativa de ler e entender os textos bíblicos com pressuposições, os homens tendem ao erro. Com medo da veracidade dos conceitos divinos, alguns homens negam a inspiração de Deus puxando o entendimento para o escrito puramente humano. Por outro lado, tentando defender a atuação divina, os cristãos negam ler a Bíblia como literatura. </a:t>
            </a:r>
          </a:p>
          <a:p>
            <a:endParaRPr lang="pt-BR" sz="500" b="1" dirty="0">
              <a:solidFill>
                <a:schemeClr val="bg1">
                  <a:lumMod val="75000"/>
                </a:schemeClr>
              </a:solidFill>
              <a:latin typeface="Abadi Extra Light" panose="020B0204020104020204" pitchFamily="34" charset="0"/>
              <a:cs typeface="Times New Roman" panose="02020603050405020304" pitchFamily="18" charset="0"/>
            </a:endParaRPr>
          </a:p>
          <a:p>
            <a:endParaRPr lang="pt-BR" sz="500" b="1" dirty="0">
              <a:solidFill>
                <a:schemeClr val="bg1">
                  <a:lumMod val="75000"/>
                </a:schemeClr>
              </a:solidFill>
              <a:latin typeface="Abadi Extra Light" panose="020B0204020104020204" pitchFamily="34" charset="0"/>
              <a:cs typeface="Times New Roman" panose="02020603050405020304" pitchFamily="18" charset="0"/>
            </a:endParaRPr>
          </a:p>
          <a:p>
            <a:r>
              <a:rPr lang="pt-BR" sz="2800" b="1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Creio que puxar qualquer uma das pontas dessa corda é um trabalho inútil. Podemos </a:t>
            </a:r>
            <a:r>
              <a:rPr lang="pt-BR" sz="2800" b="1" u="sng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crer</a:t>
            </a:r>
            <a:r>
              <a:rPr lang="pt-BR" sz="2800" b="1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 nas Escrituras como sendo sagradas </a:t>
            </a:r>
            <a:r>
              <a:rPr lang="pt-BR" sz="2800" b="1" u="sng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sem desprezar</a:t>
            </a:r>
            <a:r>
              <a:rPr lang="pt-BR" sz="2800" b="1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 a leitura natural dos seus textos. </a:t>
            </a:r>
          </a:p>
        </p:txBody>
      </p:sp>
      <p:sp>
        <p:nvSpPr>
          <p:cNvPr id="8" name="Texto Explicativo: Linha 7">
            <a:extLst>
              <a:ext uri="{FF2B5EF4-FFF2-40B4-BE49-F238E27FC236}">
                <a16:creationId xmlns:a16="http://schemas.microsoft.com/office/drawing/2014/main" id="{543AC4E8-1CFA-4844-AD06-7B8270A0791D}"/>
              </a:ext>
            </a:extLst>
          </p:cNvPr>
          <p:cNvSpPr/>
          <p:nvPr/>
        </p:nvSpPr>
        <p:spPr>
          <a:xfrm>
            <a:off x="1589617" y="2677582"/>
            <a:ext cx="3736290" cy="1294096"/>
          </a:xfrm>
          <a:prstGeom prst="borderCallout1">
            <a:avLst>
              <a:gd name="adj1" fmla="val 110419"/>
              <a:gd name="adj2" fmla="val 48171"/>
              <a:gd name="adj3" fmla="val 228092"/>
              <a:gd name="adj4" fmla="val 16322"/>
            </a:avLst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Revelação de Deus</a:t>
            </a:r>
          </a:p>
        </p:txBody>
      </p:sp>
      <p:sp>
        <p:nvSpPr>
          <p:cNvPr id="10" name="Texto Explicativo: Linha 9">
            <a:extLst>
              <a:ext uri="{FF2B5EF4-FFF2-40B4-BE49-F238E27FC236}">
                <a16:creationId xmlns:a16="http://schemas.microsoft.com/office/drawing/2014/main" id="{1AB34EE8-A216-4A72-9A40-9C445AFEBAF9}"/>
              </a:ext>
            </a:extLst>
          </p:cNvPr>
          <p:cNvSpPr/>
          <p:nvPr/>
        </p:nvSpPr>
        <p:spPr>
          <a:xfrm>
            <a:off x="7600557" y="2635333"/>
            <a:ext cx="3736290" cy="1294096"/>
          </a:xfrm>
          <a:prstGeom prst="borderCallout1">
            <a:avLst>
              <a:gd name="adj1" fmla="val 110419"/>
              <a:gd name="adj2" fmla="val 48171"/>
              <a:gd name="adj3" fmla="val 235487"/>
              <a:gd name="adj4" fmla="val 30835"/>
            </a:avLst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Texto literário</a:t>
            </a:r>
          </a:p>
        </p:txBody>
      </p:sp>
    </p:spTree>
    <p:extLst>
      <p:ext uri="{BB962C8B-B14F-4D97-AF65-F5344CB8AC3E}">
        <p14:creationId xmlns:p14="http://schemas.microsoft.com/office/powerpoint/2010/main" val="1456643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 – A bíblia como literatura. 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D5E2AD8B-9888-4ACB-AF94-8477E5F4AEE9}"/>
              </a:ext>
            </a:extLst>
          </p:cNvPr>
          <p:cNvSpPr/>
          <p:nvPr/>
        </p:nvSpPr>
        <p:spPr>
          <a:xfrm>
            <a:off x="531625" y="2324229"/>
            <a:ext cx="11132288" cy="2739211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endParaRPr lang="pt-BR" sz="4300" b="1" dirty="0">
              <a:solidFill>
                <a:schemeClr val="bg1"/>
              </a:solidFill>
              <a:latin typeface="Abadi Extra Light" panose="020B0204020104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pt-BR" sz="4300" b="1" dirty="0">
                <a:solidFill>
                  <a:schemeClr val="bg1"/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A Bíblia certamente é mais que literatura, </a:t>
            </a:r>
          </a:p>
          <a:p>
            <a:pPr algn="ctr"/>
            <a:r>
              <a:rPr lang="pt-BR" sz="4300" b="1" dirty="0">
                <a:solidFill>
                  <a:schemeClr val="bg1"/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mas evidentemente não é menos que literatura. </a:t>
            </a:r>
          </a:p>
          <a:p>
            <a:pPr algn="ctr"/>
            <a:endParaRPr lang="pt-BR" sz="4300" b="1" dirty="0">
              <a:solidFill>
                <a:schemeClr val="bg1"/>
              </a:solidFill>
              <a:latin typeface="Abadi Extra Light" panose="020B0204020104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21259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 – A bíblia como literatura. 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59B0F46D-4A74-487F-B104-BF731FAC7E48}"/>
              </a:ext>
            </a:extLst>
          </p:cNvPr>
          <p:cNvSpPr/>
          <p:nvPr/>
        </p:nvSpPr>
        <p:spPr>
          <a:xfrm>
            <a:off x="590549" y="1334185"/>
            <a:ext cx="1084897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O problema do leitor da obra religiosa.</a:t>
            </a:r>
            <a:endParaRPr lang="pt-BR" sz="3500" b="1" dirty="0">
              <a:latin typeface="Abadi" panose="020B0604020104020204" pitchFamily="34" charset="0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993E8D6B-9261-4ADC-8F1A-BF7871498468}"/>
              </a:ext>
            </a:extLst>
          </p:cNvPr>
          <p:cNvSpPr/>
          <p:nvPr/>
        </p:nvSpPr>
        <p:spPr>
          <a:xfrm>
            <a:off x="942197" y="3174910"/>
            <a:ext cx="10444162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5500" b="1" dirty="0">
                <a:solidFill>
                  <a:srgbClr val="C00000"/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Quais os erros comuns ao ler a Bíblia cometidos pela cultura religiosa?</a:t>
            </a:r>
          </a:p>
        </p:txBody>
      </p:sp>
    </p:spTree>
    <p:extLst>
      <p:ext uri="{BB962C8B-B14F-4D97-AF65-F5344CB8AC3E}">
        <p14:creationId xmlns:p14="http://schemas.microsoft.com/office/powerpoint/2010/main" val="158017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 – A bíblia como literatura. 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59B0F46D-4A74-487F-B104-BF731FAC7E48}"/>
              </a:ext>
            </a:extLst>
          </p:cNvPr>
          <p:cNvSpPr/>
          <p:nvPr/>
        </p:nvSpPr>
        <p:spPr>
          <a:xfrm>
            <a:off x="590549" y="1334185"/>
            <a:ext cx="1084897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O problema do leitor da obra religiosa.</a:t>
            </a:r>
            <a:endParaRPr lang="pt-BR" sz="3500" b="1" dirty="0">
              <a:latin typeface="Abadi" panose="020B0604020104020204" pitchFamily="34" charset="0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993E8D6B-9261-4ADC-8F1A-BF7871498468}"/>
              </a:ext>
            </a:extLst>
          </p:cNvPr>
          <p:cNvSpPr/>
          <p:nvPr/>
        </p:nvSpPr>
        <p:spPr>
          <a:xfrm>
            <a:off x="1042987" y="2042989"/>
            <a:ext cx="983932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000" b="1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1 – Frases divinas.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0AAD66CB-A6E6-484E-87CD-A81796C4A39E}"/>
              </a:ext>
            </a:extLst>
          </p:cNvPr>
          <p:cNvSpPr/>
          <p:nvPr/>
        </p:nvSpPr>
        <p:spPr>
          <a:xfrm>
            <a:off x="1857375" y="2933700"/>
            <a:ext cx="9839325" cy="3419475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319E1893-9C4C-4B59-ADCF-AFA2497011A4}"/>
              </a:ext>
            </a:extLst>
          </p:cNvPr>
          <p:cNvSpPr/>
          <p:nvPr/>
        </p:nvSpPr>
        <p:spPr>
          <a:xfrm>
            <a:off x="2147887" y="3499579"/>
            <a:ext cx="873442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chemeClr val="bg1"/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Como pepitas de ouro que caem do céu.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chemeClr val="bg1"/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Frases para inspirar.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chemeClr val="bg1"/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Textos encorajadores.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chemeClr val="bg1"/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Encontrar força espiritual-emocional para o dia. </a:t>
            </a:r>
          </a:p>
        </p:txBody>
      </p:sp>
    </p:spTree>
    <p:extLst>
      <p:ext uri="{BB962C8B-B14F-4D97-AF65-F5344CB8AC3E}">
        <p14:creationId xmlns:p14="http://schemas.microsoft.com/office/powerpoint/2010/main" val="3334525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 – A bíblia como literatura. 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59B0F46D-4A74-487F-B104-BF731FAC7E48}"/>
              </a:ext>
            </a:extLst>
          </p:cNvPr>
          <p:cNvSpPr/>
          <p:nvPr/>
        </p:nvSpPr>
        <p:spPr>
          <a:xfrm>
            <a:off x="590549" y="1334185"/>
            <a:ext cx="1084897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O problema do leitor da obra religiosa.</a:t>
            </a:r>
            <a:endParaRPr lang="pt-BR" sz="3500" b="1" dirty="0">
              <a:latin typeface="Abadi" panose="020B0604020104020204" pitchFamily="34" charset="0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993E8D6B-9261-4ADC-8F1A-BF7871498468}"/>
              </a:ext>
            </a:extLst>
          </p:cNvPr>
          <p:cNvSpPr/>
          <p:nvPr/>
        </p:nvSpPr>
        <p:spPr>
          <a:xfrm>
            <a:off x="1042987" y="2042989"/>
            <a:ext cx="983932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000" b="1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1 – Frases divinas.</a:t>
            </a:r>
          </a:p>
          <a:p>
            <a:r>
              <a:rPr lang="pt-BR" sz="3000" b="1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2 – Caixa de promessas. 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52013575-C652-42B1-BAA1-07A83DD824FA}"/>
              </a:ext>
            </a:extLst>
          </p:cNvPr>
          <p:cNvSpPr/>
          <p:nvPr/>
        </p:nvSpPr>
        <p:spPr>
          <a:xfrm>
            <a:off x="1857375" y="3562350"/>
            <a:ext cx="9839325" cy="3124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49B689C5-D408-4B92-86C0-110DD09E5214}"/>
              </a:ext>
            </a:extLst>
          </p:cNvPr>
          <p:cNvSpPr/>
          <p:nvPr/>
        </p:nvSpPr>
        <p:spPr>
          <a:xfrm>
            <a:off x="2128837" y="4023454"/>
            <a:ext cx="956786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chemeClr val="bg1"/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Tipo carta de realejo.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chemeClr val="bg1"/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Tipo biscoito chinês.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chemeClr val="bg1"/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Recortes de trechos isolados para dignificar algum conteúdo.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chemeClr val="bg1"/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Um conforto para uma realidade negada. </a:t>
            </a:r>
          </a:p>
        </p:txBody>
      </p:sp>
    </p:spTree>
    <p:extLst>
      <p:ext uri="{BB962C8B-B14F-4D97-AF65-F5344CB8AC3E}">
        <p14:creationId xmlns:p14="http://schemas.microsoft.com/office/powerpoint/2010/main" val="874533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 – A bíblia como literatura. 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59B0F46D-4A74-487F-B104-BF731FAC7E48}"/>
              </a:ext>
            </a:extLst>
          </p:cNvPr>
          <p:cNvSpPr/>
          <p:nvPr/>
        </p:nvSpPr>
        <p:spPr>
          <a:xfrm>
            <a:off x="590549" y="1334185"/>
            <a:ext cx="1084897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O problema do leitor da obra religiosa.</a:t>
            </a:r>
            <a:endParaRPr lang="pt-BR" sz="3500" b="1" dirty="0">
              <a:latin typeface="Abadi" panose="020B0604020104020204" pitchFamily="34" charset="0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993E8D6B-9261-4ADC-8F1A-BF7871498468}"/>
              </a:ext>
            </a:extLst>
          </p:cNvPr>
          <p:cNvSpPr/>
          <p:nvPr/>
        </p:nvSpPr>
        <p:spPr>
          <a:xfrm>
            <a:off x="1042987" y="2042989"/>
            <a:ext cx="983932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000" b="1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1 – Frases divinas.</a:t>
            </a:r>
          </a:p>
          <a:p>
            <a:r>
              <a:rPr lang="pt-BR" sz="3000" b="1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2 – Caixa de promessas. </a:t>
            </a:r>
          </a:p>
          <a:p>
            <a:r>
              <a:rPr lang="pt-BR" sz="3000" b="1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3 – Enigmas misteriosos. 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B0DC23A1-5465-42B0-AB79-7FC46B90A0BD}"/>
              </a:ext>
            </a:extLst>
          </p:cNvPr>
          <p:cNvSpPr/>
          <p:nvPr/>
        </p:nvSpPr>
        <p:spPr>
          <a:xfrm>
            <a:off x="1857375" y="4181474"/>
            <a:ext cx="9839325" cy="2505075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A2C0535F-F418-4346-8ECD-C58AF0C86742}"/>
              </a:ext>
            </a:extLst>
          </p:cNvPr>
          <p:cNvSpPr/>
          <p:nvPr/>
        </p:nvSpPr>
        <p:spPr>
          <a:xfrm>
            <a:off x="2147887" y="4594954"/>
            <a:ext cx="914876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chemeClr val="bg1"/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Lógica numérica.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chemeClr val="bg1"/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Desvendar teorias e conspirações de um mundo paralelo.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chemeClr val="bg1"/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Códigos secretos revelados nas entrelinhas.  </a:t>
            </a:r>
          </a:p>
        </p:txBody>
      </p:sp>
    </p:spTree>
    <p:extLst>
      <p:ext uri="{BB962C8B-B14F-4D97-AF65-F5344CB8AC3E}">
        <p14:creationId xmlns:p14="http://schemas.microsoft.com/office/powerpoint/2010/main" val="2338897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 – A bíblia como literatura. 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59B0F46D-4A74-487F-B104-BF731FAC7E48}"/>
              </a:ext>
            </a:extLst>
          </p:cNvPr>
          <p:cNvSpPr/>
          <p:nvPr/>
        </p:nvSpPr>
        <p:spPr>
          <a:xfrm>
            <a:off x="590549" y="1334185"/>
            <a:ext cx="1084897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O problema do leitor da obra religiosa.</a:t>
            </a:r>
            <a:endParaRPr lang="pt-BR" sz="3500" b="1" dirty="0">
              <a:latin typeface="Abadi" panose="020B0604020104020204" pitchFamily="34" charset="0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993E8D6B-9261-4ADC-8F1A-BF7871498468}"/>
              </a:ext>
            </a:extLst>
          </p:cNvPr>
          <p:cNvSpPr/>
          <p:nvPr/>
        </p:nvSpPr>
        <p:spPr>
          <a:xfrm>
            <a:off x="1042987" y="2042989"/>
            <a:ext cx="983932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000" b="1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1 – Frases divinas.</a:t>
            </a:r>
          </a:p>
          <a:p>
            <a:r>
              <a:rPr lang="pt-BR" sz="3000" b="1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2 – Caixa de promessas. </a:t>
            </a:r>
          </a:p>
          <a:p>
            <a:r>
              <a:rPr lang="pt-BR" sz="3000" b="1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3 – Enigmas misteriosos. </a:t>
            </a:r>
          </a:p>
          <a:p>
            <a:r>
              <a:rPr lang="pt-BR" sz="3000" b="1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4 – Talismã de poderes místicos.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AC271086-FDB9-406A-ABA2-71270AE51363}"/>
              </a:ext>
            </a:extLst>
          </p:cNvPr>
          <p:cNvSpPr/>
          <p:nvPr/>
        </p:nvSpPr>
        <p:spPr>
          <a:xfrm>
            <a:off x="1857375" y="4181474"/>
            <a:ext cx="9839325" cy="2505075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EE3916A9-2049-4019-8FBE-071A07076F08}"/>
              </a:ext>
            </a:extLst>
          </p:cNvPr>
          <p:cNvSpPr/>
          <p:nvPr/>
        </p:nvSpPr>
        <p:spPr>
          <a:xfrm>
            <a:off x="2147887" y="4499704"/>
            <a:ext cx="9148763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chemeClr val="bg1"/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Ler a Bíblia traz “sorte”.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chemeClr val="bg1"/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Ler um texto bíblico pode alterar o mundo no plano espiritual.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chemeClr val="bg1"/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Ler a Bíblia pode afastar os perigos.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t-BR" sz="3000" b="1" dirty="0">
              <a:solidFill>
                <a:schemeClr val="bg1"/>
              </a:solidFill>
              <a:latin typeface="Abadi Extra Light" panose="020B0204020104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6433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 – A bíblia como literatura. 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59B0F46D-4A74-487F-B104-BF731FAC7E48}"/>
              </a:ext>
            </a:extLst>
          </p:cNvPr>
          <p:cNvSpPr/>
          <p:nvPr/>
        </p:nvSpPr>
        <p:spPr>
          <a:xfrm>
            <a:off x="590549" y="1334185"/>
            <a:ext cx="1084897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O problema do leitor da obra religiosa.</a:t>
            </a:r>
            <a:endParaRPr lang="pt-BR" sz="3500" b="1" dirty="0">
              <a:latin typeface="Abadi" panose="020B0604020104020204" pitchFamily="34" charset="0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993E8D6B-9261-4ADC-8F1A-BF7871498468}"/>
              </a:ext>
            </a:extLst>
          </p:cNvPr>
          <p:cNvSpPr/>
          <p:nvPr/>
        </p:nvSpPr>
        <p:spPr>
          <a:xfrm>
            <a:off x="1042987" y="2042989"/>
            <a:ext cx="9839325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000" b="1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1 – Frases divinas.</a:t>
            </a:r>
          </a:p>
          <a:p>
            <a:r>
              <a:rPr lang="pt-BR" sz="3000" b="1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2 – Caixa de promessas. </a:t>
            </a:r>
          </a:p>
          <a:p>
            <a:r>
              <a:rPr lang="pt-BR" sz="3000" b="1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3 – Enigmas misteriosos. </a:t>
            </a:r>
          </a:p>
          <a:p>
            <a:r>
              <a:rPr lang="pt-BR" sz="3000" b="1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4 – Talismã de poderes místicos.</a:t>
            </a:r>
          </a:p>
          <a:p>
            <a:r>
              <a:rPr lang="pt-BR" sz="3000" b="1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5 – Hall de heróis.  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64A25BAC-4EFF-48BB-86F2-21E2B6816C79}"/>
              </a:ext>
            </a:extLst>
          </p:cNvPr>
          <p:cNvSpPr/>
          <p:nvPr/>
        </p:nvSpPr>
        <p:spPr>
          <a:xfrm>
            <a:off x="1857375" y="4676775"/>
            <a:ext cx="9839325" cy="2009774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4C2EAAFD-38F3-4CE9-AAB8-26767A753FC2}"/>
              </a:ext>
            </a:extLst>
          </p:cNvPr>
          <p:cNvSpPr/>
          <p:nvPr/>
        </p:nvSpPr>
        <p:spPr>
          <a:xfrm>
            <a:off x="2147887" y="4947379"/>
            <a:ext cx="914876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chemeClr val="bg1"/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Lista de exemplos de pessoas a seguir.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chemeClr val="bg1"/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Lista de ações a serem imitadas.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chemeClr val="bg1"/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“Gigantes espirituais” que são nossos exemplos. </a:t>
            </a:r>
          </a:p>
        </p:txBody>
      </p:sp>
    </p:spTree>
    <p:extLst>
      <p:ext uri="{BB962C8B-B14F-4D97-AF65-F5344CB8AC3E}">
        <p14:creationId xmlns:p14="http://schemas.microsoft.com/office/powerpoint/2010/main" val="2764109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 – A bíblia como literatura. 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59B0F46D-4A74-487F-B104-BF731FAC7E48}"/>
              </a:ext>
            </a:extLst>
          </p:cNvPr>
          <p:cNvSpPr/>
          <p:nvPr/>
        </p:nvSpPr>
        <p:spPr>
          <a:xfrm>
            <a:off x="590549" y="1334185"/>
            <a:ext cx="1084897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O problema do leitor da obra religiosa.</a:t>
            </a:r>
            <a:endParaRPr lang="pt-BR" sz="3500" b="1" dirty="0">
              <a:latin typeface="Abadi" panose="020B0604020104020204" pitchFamily="34" charset="0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993E8D6B-9261-4ADC-8F1A-BF7871498468}"/>
              </a:ext>
            </a:extLst>
          </p:cNvPr>
          <p:cNvSpPr/>
          <p:nvPr/>
        </p:nvSpPr>
        <p:spPr>
          <a:xfrm>
            <a:off x="1042987" y="2042989"/>
            <a:ext cx="983932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000" b="1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1 – Frases divinas.</a:t>
            </a:r>
          </a:p>
          <a:p>
            <a:r>
              <a:rPr lang="pt-BR" sz="3000" b="1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2 – Caixa de promessas. </a:t>
            </a:r>
          </a:p>
          <a:p>
            <a:r>
              <a:rPr lang="pt-BR" sz="3000" b="1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3 – Enigmas misteriosos. </a:t>
            </a:r>
          </a:p>
          <a:p>
            <a:r>
              <a:rPr lang="pt-BR" sz="3000" b="1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4 – Talismã de poderes místicos.</a:t>
            </a:r>
          </a:p>
          <a:p>
            <a:r>
              <a:rPr lang="pt-BR" sz="3000" b="1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5 – Hall de heróis.  </a:t>
            </a:r>
          </a:p>
          <a:p>
            <a:r>
              <a:rPr lang="pt-BR" sz="3000" b="1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6 – Conceitos jurídicos. 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FA8555B1-11C5-4D9F-B145-9B715463DF25}"/>
              </a:ext>
            </a:extLst>
          </p:cNvPr>
          <p:cNvSpPr/>
          <p:nvPr/>
        </p:nvSpPr>
        <p:spPr>
          <a:xfrm>
            <a:off x="1857375" y="4995551"/>
            <a:ext cx="9839325" cy="169099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1FC7E288-322A-4425-B5E4-4BC5F6847033}"/>
              </a:ext>
            </a:extLst>
          </p:cNvPr>
          <p:cNvSpPr/>
          <p:nvPr/>
        </p:nvSpPr>
        <p:spPr>
          <a:xfrm>
            <a:off x="2147887" y="5344705"/>
            <a:ext cx="914876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chemeClr val="bg1"/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Livro de mandamentos legais a serem cumpridos.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chemeClr val="bg1"/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Artigos e códigos para julgar o malfeitor. </a:t>
            </a:r>
          </a:p>
        </p:txBody>
      </p:sp>
    </p:spTree>
    <p:extLst>
      <p:ext uri="{BB962C8B-B14F-4D97-AF65-F5344CB8AC3E}">
        <p14:creationId xmlns:p14="http://schemas.microsoft.com/office/powerpoint/2010/main" val="3124332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 – A bíblia como literatura. 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59B0F46D-4A74-487F-B104-BF731FAC7E48}"/>
              </a:ext>
            </a:extLst>
          </p:cNvPr>
          <p:cNvSpPr/>
          <p:nvPr/>
        </p:nvSpPr>
        <p:spPr>
          <a:xfrm>
            <a:off x="590549" y="1334185"/>
            <a:ext cx="1084897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O problema do leitor da obra religiosa.</a:t>
            </a:r>
            <a:endParaRPr lang="pt-BR" sz="3500" b="1" dirty="0">
              <a:latin typeface="Abadi" panose="020B0604020104020204" pitchFamily="34" charset="0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993E8D6B-9261-4ADC-8F1A-BF7871498468}"/>
              </a:ext>
            </a:extLst>
          </p:cNvPr>
          <p:cNvSpPr/>
          <p:nvPr/>
        </p:nvSpPr>
        <p:spPr>
          <a:xfrm>
            <a:off x="1042987" y="2042989"/>
            <a:ext cx="9839325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000" b="1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1 – Frases divinas.</a:t>
            </a:r>
          </a:p>
          <a:p>
            <a:r>
              <a:rPr lang="pt-BR" sz="3000" b="1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2 – Caixa de promessas. </a:t>
            </a:r>
          </a:p>
          <a:p>
            <a:r>
              <a:rPr lang="pt-BR" sz="3000" b="1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3 – Enigmas misteriosos. </a:t>
            </a:r>
          </a:p>
          <a:p>
            <a:r>
              <a:rPr lang="pt-BR" sz="3000" b="1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4 – Talismã de poderes místicos.</a:t>
            </a:r>
          </a:p>
          <a:p>
            <a:r>
              <a:rPr lang="pt-BR" sz="3000" b="1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5 – Hall de heróis.  </a:t>
            </a:r>
          </a:p>
          <a:p>
            <a:r>
              <a:rPr lang="pt-BR" sz="3000" b="1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6 – Conceitos jurídicos. </a:t>
            </a:r>
          </a:p>
          <a:p>
            <a:r>
              <a:rPr lang="pt-BR" sz="3000" b="1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7 – Munição teológica. </a:t>
            </a:r>
            <a:endParaRPr lang="pt-BR" sz="3000" dirty="0">
              <a:latin typeface="Abadi Extra Light" panose="020B0204020104020204" pitchFamily="34" charset="0"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CEE017F8-6BD8-41E0-87EC-E8EFE3C2D5C9}"/>
              </a:ext>
            </a:extLst>
          </p:cNvPr>
          <p:cNvSpPr/>
          <p:nvPr/>
        </p:nvSpPr>
        <p:spPr>
          <a:xfrm>
            <a:off x="6334124" y="2276475"/>
            <a:ext cx="5362575" cy="4410074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50BCB7A1-C6CC-4A4F-BAE7-DFC59F2E5690}"/>
              </a:ext>
            </a:extLst>
          </p:cNvPr>
          <p:cNvSpPr/>
          <p:nvPr/>
        </p:nvSpPr>
        <p:spPr>
          <a:xfrm>
            <a:off x="6515100" y="2714625"/>
            <a:ext cx="4924424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chemeClr val="bg1"/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Ensinar outros com meu conhecimento teológico.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chemeClr val="bg1"/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Carregar minhas armas para debater no </a:t>
            </a:r>
            <a:r>
              <a:rPr lang="pt-BR" sz="3000" b="1" dirty="0" err="1">
                <a:solidFill>
                  <a:schemeClr val="bg1"/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facebook</a:t>
            </a:r>
            <a:r>
              <a:rPr lang="pt-BR" sz="3000" b="1" dirty="0">
                <a:solidFill>
                  <a:schemeClr val="bg1"/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 e me passar por </a:t>
            </a:r>
            <a:r>
              <a:rPr lang="pt-BR" sz="3000" b="1" dirty="0" err="1">
                <a:solidFill>
                  <a:schemeClr val="bg1"/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teologuinho</a:t>
            </a:r>
            <a:r>
              <a:rPr lang="pt-BR" sz="3000" b="1" dirty="0">
                <a:solidFill>
                  <a:schemeClr val="bg1"/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392459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 – A bíblia como literatura. 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59B0F46D-4A74-487F-B104-BF731FAC7E48}"/>
              </a:ext>
            </a:extLst>
          </p:cNvPr>
          <p:cNvSpPr/>
          <p:nvPr/>
        </p:nvSpPr>
        <p:spPr>
          <a:xfrm>
            <a:off x="590549" y="1334185"/>
            <a:ext cx="1084897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O problema do leitor da obra religiosa.</a:t>
            </a:r>
            <a:endParaRPr lang="pt-BR" sz="3500" b="1" dirty="0">
              <a:latin typeface="Abadi" panose="020B0604020104020204" pitchFamily="34" charset="0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993E8D6B-9261-4ADC-8F1A-BF7871498468}"/>
              </a:ext>
            </a:extLst>
          </p:cNvPr>
          <p:cNvSpPr/>
          <p:nvPr/>
        </p:nvSpPr>
        <p:spPr>
          <a:xfrm>
            <a:off x="1042987" y="2042989"/>
            <a:ext cx="983932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000" b="1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1 – Frases divinas.</a:t>
            </a:r>
          </a:p>
          <a:p>
            <a:r>
              <a:rPr lang="pt-BR" sz="3000" b="1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2 – Caixa de promessas. </a:t>
            </a:r>
          </a:p>
          <a:p>
            <a:r>
              <a:rPr lang="pt-BR" sz="3000" b="1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3 – Enigmas misteriosos. </a:t>
            </a:r>
          </a:p>
          <a:p>
            <a:r>
              <a:rPr lang="pt-BR" sz="3000" b="1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4 – Talismã de poderes místicos.</a:t>
            </a:r>
          </a:p>
          <a:p>
            <a:r>
              <a:rPr lang="pt-BR" sz="3000" b="1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5 – Hall de heróis.  </a:t>
            </a:r>
          </a:p>
          <a:p>
            <a:r>
              <a:rPr lang="pt-BR" sz="3000" b="1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6 – Conceitos jurídicos. </a:t>
            </a:r>
          </a:p>
          <a:p>
            <a:r>
              <a:rPr lang="pt-BR" sz="3000" b="1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7 – Munição teológica.</a:t>
            </a:r>
          </a:p>
          <a:p>
            <a:r>
              <a:rPr lang="pt-BR" sz="3000" b="1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8 – Deus vai ajudar a entender. </a:t>
            </a:r>
            <a:endParaRPr lang="pt-BR" sz="3000" dirty="0">
              <a:latin typeface="Abadi Extra Light" panose="020B0204020104020204" pitchFamily="34" charset="0"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CEE017F8-6BD8-41E0-87EC-E8EFE3C2D5C9}"/>
              </a:ext>
            </a:extLst>
          </p:cNvPr>
          <p:cNvSpPr/>
          <p:nvPr/>
        </p:nvSpPr>
        <p:spPr>
          <a:xfrm>
            <a:off x="6334124" y="2276475"/>
            <a:ext cx="5362575" cy="4410074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50BCB7A1-C6CC-4A4F-BAE7-DFC59F2E5690}"/>
              </a:ext>
            </a:extLst>
          </p:cNvPr>
          <p:cNvSpPr/>
          <p:nvPr/>
        </p:nvSpPr>
        <p:spPr>
          <a:xfrm>
            <a:off x="6515100" y="2714625"/>
            <a:ext cx="4924424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chemeClr val="bg1"/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Força espiritual para compreender além do texto.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chemeClr val="bg1"/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Deus trará o significado na hora certa.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chemeClr val="bg1"/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Deus fará lembrar. </a:t>
            </a:r>
          </a:p>
        </p:txBody>
      </p:sp>
    </p:spTree>
    <p:extLst>
      <p:ext uri="{BB962C8B-B14F-4D97-AF65-F5344CB8AC3E}">
        <p14:creationId xmlns:p14="http://schemas.microsoft.com/office/powerpoint/2010/main" val="847205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 – A bíblia como literatura. 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61030DEA-6C90-4BA8-BBBB-59EAC1A8382A}"/>
              </a:ext>
            </a:extLst>
          </p:cNvPr>
          <p:cNvSpPr/>
          <p:nvPr/>
        </p:nvSpPr>
        <p:spPr>
          <a:xfrm>
            <a:off x="600074" y="1343710"/>
            <a:ext cx="1084897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 – O problema do leitor da obra literária.</a:t>
            </a:r>
            <a:endParaRPr lang="pt-BR" sz="3500" b="1" dirty="0">
              <a:latin typeface="Abadi" panose="020B0604020104020204" pitchFamily="34" charset="0"/>
            </a:endParaRP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539EDA1F-33E8-4AD5-8481-80F307ED7C92}"/>
              </a:ext>
            </a:extLst>
          </p:cNvPr>
          <p:cNvSpPr/>
          <p:nvPr/>
        </p:nvSpPr>
        <p:spPr>
          <a:xfrm>
            <a:off x="995362" y="3281239"/>
            <a:ext cx="9839325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5500" b="1" dirty="0">
                <a:solidFill>
                  <a:srgbClr val="C00000"/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Quais os erros comuns ao ler a Bíblia em nossa cultura literária?</a:t>
            </a:r>
          </a:p>
        </p:txBody>
      </p:sp>
    </p:spTree>
    <p:extLst>
      <p:ext uri="{BB962C8B-B14F-4D97-AF65-F5344CB8AC3E}">
        <p14:creationId xmlns:p14="http://schemas.microsoft.com/office/powerpoint/2010/main" val="4101418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 – A bíblia como literatura. 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61030DEA-6C90-4BA8-BBBB-59EAC1A8382A}"/>
              </a:ext>
            </a:extLst>
          </p:cNvPr>
          <p:cNvSpPr/>
          <p:nvPr/>
        </p:nvSpPr>
        <p:spPr>
          <a:xfrm>
            <a:off x="600074" y="1343710"/>
            <a:ext cx="1084897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 – O problema do leitor da obra literária.</a:t>
            </a:r>
            <a:endParaRPr lang="pt-BR" sz="3500" b="1" dirty="0">
              <a:latin typeface="Abadi" panose="020B0604020104020204" pitchFamily="34" charset="0"/>
            </a:endParaRP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D0CB5C3E-43D0-4AA1-8A6A-BB3424C3E950}"/>
              </a:ext>
            </a:extLst>
          </p:cNvPr>
          <p:cNvSpPr/>
          <p:nvPr/>
        </p:nvSpPr>
        <p:spPr>
          <a:xfrm>
            <a:off x="1057275" y="2206020"/>
            <a:ext cx="98393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– Nossa cultura geral não ensinou a ler direito.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6C444552-C3AE-4D6C-8264-634957E1FDC3}"/>
              </a:ext>
            </a:extLst>
          </p:cNvPr>
          <p:cNvSpPr/>
          <p:nvPr/>
        </p:nvSpPr>
        <p:spPr>
          <a:xfrm>
            <a:off x="1857375" y="4333875"/>
            <a:ext cx="9839325" cy="2009774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20940A18-4CCF-47D9-B2D0-D2DB5407F2D4}"/>
              </a:ext>
            </a:extLst>
          </p:cNvPr>
          <p:cNvSpPr/>
          <p:nvPr/>
        </p:nvSpPr>
        <p:spPr>
          <a:xfrm>
            <a:off x="2147887" y="4604479"/>
            <a:ext cx="914876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chemeClr val="bg1"/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Na escola, lê-se para um fim especifico (provar).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chemeClr val="bg1"/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Fora da escola, lê-se sobre o que precisar.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chemeClr val="bg1"/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Na vida comum, lê-se sobre o que gostar – prazer.   </a:t>
            </a:r>
          </a:p>
        </p:txBody>
      </p:sp>
    </p:spTree>
    <p:extLst>
      <p:ext uri="{BB962C8B-B14F-4D97-AF65-F5344CB8AC3E}">
        <p14:creationId xmlns:p14="http://schemas.microsoft.com/office/powerpoint/2010/main" val="50266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 – A bíblia como literatura. 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61030DEA-6C90-4BA8-BBBB-59EAC1A8382A}"/>
              </a:ext>
            </a:extLst>
          </p:cNvPr>
          <p:cNvSpPr/>
          <p:nvPr/>
        </p:nvSpPr>
        <p:spPr>
          <a:xfrm>
            <a:off x="600074" y="1343710"/>
            <a:ext cx="1084897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 – O problema do leitor da obra literária.</a:t>
            </a:r>
            <a:endParaRPr lang="pt-BR" sz="3500" b="1" dirty="0">
              <a:latin typeface="Abadi" panose="020B0604020104020204" pitchFamily="34" charset="0"/>
            </a:endParaRP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D0CB5C3E-43D0-4AA1-8A6A-BB3424C3E950}"/>
              </a:ext>
            </a:extLst>
          </p:cNvPr>
          <p:cNvSpPr/>
          <p:nvPr/>
        </p:nvSpPr>
        <p:spPr>
          <a:xfrm>
            <a:off x="1057275" y="2206020"/>
            <a:ext cx="983932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– Nossa cultura geral não ensinou a ler direito.</a:t>
            </a:r>
          </a:p>
          <a:p>
            <a:r>
              <a:rPr lang="pt-BR" sz="3200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– Nascemos na era da departamentalização literária.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6C444552-C3AE-4D6C-8264-634957E1FDC3}"/>
              </a:ext>
            </a:extLst>
          </p:cNvPr>
          <p:cNvSpPr/>
          <p:nvPr/>
        </p:nvSpPr>
        <p:spPr>
          <a:xfrm>
            <a:off x="1857375" y="3710763"/>
            <a:ext cx="9839325" cy="2947211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20940A18-4CCF-47D9-B2D0-D2DB5407F2D4}"/>
              </a:ext>
            </a:extLst>
          </p:cNvPr>
          <p:cNvSpPr/>
          <p:nvPr/>
        </p:nvSpPr>
        <p:spPr>
          <a:xfrm>
            <a:off x="2147887" y="3986457"/>
            <a:ext cx="9148763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chemeClr val="bg1"/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Pessoas do direito leem códigos.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chemeClr val="bg1"/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Poetas leem poemas e canções.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chemeClr val="bg1"/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Pessoas sem ter o que fazer leem romances.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chemeClr val="bg1"/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Crentes leem autoajuda ou devocional.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chemeClr val="bg1"/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Pastores e teólogos leem dogmática. </a:t>
            </a:r>
          </a:p>
        </p:txBody>
      </p:sp>
    </p:spTree>
    <p:extLst>
      <p:ext uri="{BB962C8B-B14F-4D97-AF65-F5344CB8AC3E}">
        <p14:creationId xmlns:p14="http://schemas.microsoft.com/office/powerpoint/2010/main" val="2512993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 – A bíblia como literatura. 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61030DEA-6C90-4BA8-BBBB-59EAC1A8382A}"/>
              </a:ext>
            </a:extLst>
          </p:cNvPr>
          <p:cNvSpPr/>
          <p:nvPr/>
        </p:nvSpPr>
        <p:spPr>
          <a:xfrm>
            <a:off x="600074" y="1343710"/>
            <a:ext cx="1084897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 – O problema do leitor da obra literária.</a:t>
            </a:r>
            <a:endParaRPr lang="pt-BR" sz="3500" b="1" dirty="0">
              <a:latin typeface="Abadi" panose="020B0604020104020204" pitchFamily="34" charset="0"/>
            </a:endParaRP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D0CB5C3E-43D0-4AA1-8A6A-BB3424C3E950}"/>
              </a:ext>
            </a:extLst>
          </p:cNvPr>
          <p:cNvSpPr/>
          <p:nvPr/>
        </p:nvSpPr>
        <p:spPr>
          <a:xfrm>
            <a:off x="1057275" y="2206020"/>
            <a:ext cx="983932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– Nossa cultura geral não ensinou a ler direito.</a:t>
            </a:r>
          </a:p>
          <a:p>
            <a:r>
              <a:rPr lang="pt-BR" sz="3200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– Nascemos na era da departamentalização literária.</a:t>
            </a:r>
          </a:p>
          <a:p>
            <a:r>
              <a:rPr lang="pt-BR" sz="3200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 – Nossa cultura evangélica não motivou a ler direito. 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6C444552-C3AE-4D6C-8264-634957E1FDC3}"/>
              </a:ext>
            </a:extLst>
          </p:cNvPr>
          <p:cNvSpPr/>
          <p:nvPr/>
        </p:nvSpPr>
        <p:spPr>
          <a:xfrm>
            <a:off x="1857375" y="4676775"/>
            <a:ext cx="9839325" cy="2009774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20940A18-4CCF-47D9-B2D0-D2DB5407F2D4}"/>
              </a:ext>
            </a:extLst>
          </p:cNvPr>
          <p:cNvSpPr/>
          <p:nvPr/>
        </p:nvSpPr>
        <p:spPr>
          <a:xfrm>
            <a:off x="2147887" y="4841051"/>
            <a:ext cx="914876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chemeClr val="bg1"/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Lê-se as mesmas coisas.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chemeClr val="bg1"/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Um único tipo de escrita.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chemeClr val="bg1"/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Busca por dogmas. </a:t>
            </a:r>
          </a:p>
        </p:txBody>
      </p:sp>
    </p:spTree>
    <p:extLst>
      <p:ext uri="{BB962C8B-B14F-4D97-AF65-F5344CB8AC3E}">
        <p14:creationId xmlns:p14="http://schemas.microsoft.com/office/powerpoint/2010/main" val="4146502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 – A bíblia como literatura. 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61030DEA-6C90-4BA8-BBBB-59EAC1A8382A}"/>
              </a:ext>
            </a:extLst>
          </p:cNvPr>
          <p:cNvSpPr/>
          <p:nvPr/>
        </p:nvSpPr>
        <p:spPr>
          <a:xfrm>
            <a:off x="600074" y="1343710"/>
            <a:ext cx="1084897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 – O problema do leitor da obra literária.</a:t>
            </a:r>
            <a:endParaRPr lang="pt-BR" sz="3500" b="1" dirty="0">
              <a:latin typeface="Abadi" panose="020B0604020104020204" pitchFamily="34" charset="0"/>
            </a:endParaRP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D0CB5C3E-43D0-4AA1-8A6A-BB3424C3E950}"/>
              </a:ext>
            </a:extLst>
          </p:cNvPr>
          <p:cNvSpPr/>
          <p:nvPr/>
        </p:nvSpPr>
        <p:spPr>
          <a:xfrm>
            <a:off x="1057275" y="2206020"/>
            <a:ext cx="983932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– Nossa cultura geral não ensinou a ler direito.</a:t>
            </a:r>
          </a:p>
          <a:p>
            <a:r>
              <a:rPr lang="pt-BR" sz="3200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– Nascemos na era da departamentalização literária.</a:t>
            </a:r>
          </a:p>
          <a:p>
            <a:r>
              <a:rPr lang="pt-BR" sz="3200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 – Nossa cultura evangélica não motivou a ler direito. </a:t>
            </a:r>
          </a:p>
          <a:p>
            <a:r>
              <a:rPr lang="pt-BR" sz="3200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4 – Nossa leitura da Bíblia está maculada pela religião. </a:t>
            </a:r>
            <a:endParaRPr lang="pt-BR" sz="3200" dirty="0">
              <a:latin typeface="Abadi Extra Light" panose="020B0204020104020204" pitchFamily="34" charset="0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6C444552-C3AE-4D6C-8264-634957E1FDC3}"/>
              </a:ext>
            </a:extLst>
          </p:cNvPr>
          <p:cNvSpPr/>
          <p:nvPr/>
        </p:nvSpPr>
        <p:spPr>
          <a:xfrm>
            <a:off x="1857375" y="4524375"/>
            <a:ext cx="9839325" cy="2009774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20940A18-4CCF-47D9-B2D0-D2DB5407F2D4}"/>
              </a:ext>
            </a:extLst>
          </p:cNvPr>
          <p:cNvSpPr/>
          <p:nvPr/>
        </p:nvSpPr>
        <p:spPr>
          <a:xfrm>
            <a:off x="2147887" y="4794979"/>
            <a:ext cx="874871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chemeClr val="bg1"/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Ler para tentar confirmar o que já sabe.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chemeClr val="bg1"/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Ler por dever religioso.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chemeClr val="bg1"/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Ler para aprender teologia. </a:t>
            </a:r>
          </a:p>
        </p:txBody>
      </p:sp>
    </p:spTree>
    <p:extLst>
      <p:ext uri="{BB962C8B-B14F-4D97-AF65-F5344CB8AC3E}">
        <p14:creationId xmlns:p14="http://schemas.microsoft.com/office/powerpoint/2010/main" val="4167870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 – A bíblia como literatura. 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09779671-CAD6-4C88-96CC-950E508EE4D1}"/>
              </a:ext>
            </a:extLst>
          </p:cNvPr>
          <p:cNvSpPr/>
          <p:nvPr/>
        </p:nvSpPr>
        <p:spPr>
          <a:xfrm>
            <a:off x="590549" y="1372285"/>
            <a:ext cx="1084897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 – O problema do leitor estudioso. </a:t>
            </a:r>
            <a:endParaRPr lang="pt-BR" sz="3500" b="1"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03097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 – A bíblia como literatura. 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D0CB5C3E-43D0-4AA1-8A6A-BB3424C3E950}"/>
              </a:ext>
            </a:extLst>
          </p:cNvPr>
          <p:cNvSpPr/>
          <p:nvPr/>
        </p:nvSpPr>
        <p:spPr>
          <a:xfrm>
            <a:off x="1085850" y="2091720"/>
            <a:ext cx="98393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– Autor: Psicologia autoral – neorrealismo.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09779671-CAD6-4C88-96CC-950E508EE4D1}"/>
              </a:ext>
            </a:extLst>
          </p:cNvPr>
          <p:cNvSpPr/>
          <p:nvPr/>
        </p:nvSpPr>
        <p:spPr>
          <a:xfrm>
            <a:off x="590549" y="1372285"/>
            <a:ext cx="1084897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 – O problema do leitor estudioso. </a:t>
            </a:r>
            <a:endParaRPr lang="pt-BR" sz="3500" b="1" dirty="0">
              <a:latin typeface="Abadi" panose="020B0604020104020204" pitchFamily="34" charset="0"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6EA19001-AA1B-423F-A964-9C2C54BDB9D7}"/>
              </a:ext>
            </a:extLst>
          </p:cNvPr>
          <p:cNvSpPr/>
          <p:nvPr/>
        </p:nvSpPr>
        <p:spPr>
          <a:xfrm>
            <a:off x="1857375" y="4524375"/>
            <a:ext cx="9839325" cy="2009774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587415AA-154E-488B-BFE6-506EACAE5E06}"/>
              </a:ext>
            </a:extLst>
          </p:cNvPr>
          <p:cNvSpPr/>
          <p:nvPr/>
        </p:nvSpPr>
        <p:spPr>
          <a:xfrm>
            <a:off x="2147887" y="4794979"/>
            <a:ext cx="874871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chemeClr val="bg1"/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Friedrich </a:t>
            </a:r>
            <a:r>
              <a:rPr lang="pt-BR" sz="3000" b="1" dirty="0" err="1">
                <a:solidFill>
                  <a:schemeClr val="bg1"/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Schleiermacher</a:t>
            </a:r>
            <a:r>
              <a:rPr lang="pt-BR" sz="3000" b="1" dirty="0">
                <a:solidFill>
                  <a:schemeClr val="bg1"/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 (1768 - 1834)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chemeClr val="bg1"/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O Autor cria significados em seu mundo.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chemeClr val="bg1"/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Intenção subjetiva do autor. </a:t>
            </a:r>
          </a:p>
        </p:txBody>
      </p:sp>
    </p:spTree>
    <p:extLst>
      <p:ext uri="{BB962C8B-B14F-4D97-AF65-F5344CB8AC3E}">
        <p14:creationId xmlns:p14="http://schemas.microsoft.com/office/powerpoint/2010/main" val="2563971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 – A bíblia como literatura. 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D0CB5C3E-43D0-4AA1-8A6A-BB3424C3E950}"/>
              </a:ext>
            </a:extLst>
          </p:cNvPr>
          <p:cNvSpPr/>
          <p:nvPr/>
        </p:nvSpPr>
        <p:spPr>
          <a:xfrm>
            <a:off x="1085850" y="2091720"/>
            <a:ext cx="983932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– Autor: Psicologia autoral – neorrealismo.</a:t>
            </a:r>
          </a:p>
          <a:p>
            <a:r>
              <a:rPr lang="pt-BR" sz="3200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– Texto: gramatica do texto – estruturalismo. 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09779671-CAD6-4C88-96CC-950E508EE4D1}"/>
              </a:ext>
            </a:extLst>
          </p:cNvPr>
          <p:cNvSpPr/>
          <p:nvPr/>
        </p:nvSpPr>
        <p:spPr>
          <a:xfrm>
            <a:off x="590549" y="1372285"/>
            <a:ext cx="1084897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 – O problema do leitor estudioso. </a:t>
            </a:r>
            <a:endParaRPr lang="pt-BR" sz="3500" b="1" dirty="0">
              <a:latin typeface="Abadi" panose="020B0604020104020204" pitchFamily="34" charset="0"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6EA19001-AA1B-423F-A964-9C2C54BDB9D7}"/>
              </a:ext>
            </a:extLst>
          </p:cNvPr>
          <p:cNvSpPr/>
          <p:nvPr/>
        </p:nvSpPr>
        <p:spPr>
          <a:xfrm>
            <a:off x="1857375" y="4524375"/>
            <a:ext cx="9839325" cy="2009774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587415AA-154E-488B-BFE6-506EACAE5E06}"/>
              </a:ext>
            </a:extLst>
          </p:cNvPr>
          <p:cNvSpPr/>
          <p:nvPr/>
        </p:nvSpPr>
        <p:spPr>
          <a:xfrm>
            <a:off x="2147887" y="4709254"/>
            <a:ext cx="874871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chemeClr val="bg1"/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Ferdinand de Saussure (1857-1913).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chemeClr val="bg1"/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Somente o texto - Gramática é importante.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chemeClr val="bg1"/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Escrever é uma ciência e não uma arte. </a:t>
            </a:r>
          </a:p>
        </p:txBody>
      </p:sp>
    </p:spTree>
    <p:extLst>
      <p:ext uri="{BB962C8B-B14F-4D97-AF65-F5344CB8AC3E}">
        <p14:creationId xmlns:p14="http://schemas.microsoft.com/office/powerpoint/2010/main" val="3801894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 – A bíblia como literatura. 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D0CB5C3E-43D0-4AA1-8A6A-BB3424C3E950}"/>
              </a:ext>
            </a:extLst>
          </p:cNvPr>
          <p:cNvSpPr/>
          <p:nvPr/>
        </p:nvSpPr>
        <p:spPr>
          <a:xfrm>
            <a:off x="1085850" y="2091720"/>
            <a:ext cx="983932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– Autor: Psicologia autoral – neorrealismo.</a:t>
            </a:r>
          </a:p>
          <a:p>
            <a:r>
              <a:rPr lang="pt-BR" sz="3200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– Texto: gramatica do texto – estruturalismo. </a:t>
            </a:r>
          </a:p>
          <a:p>
            <a:r>
              <a:rPr lang="pt-BR" sz="3200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 – O leitor: entendimento do leitor – subjetivismo. 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09779671-CAD6-4C88-96CC-950E508EE4D1}"/>
              </a:ext>
            </a:extLst>
          </p:cNvPr>
          <p:cNvSpPr/>
          <p:nvPr/>
        </p:nvSpPr>
        <p:spPr>
          <a:xfrm>
            <a:off x="590549" y="1372285"/>
            <a:ext cx="1084897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 – O problema do leitor estudioso. </a:t>
            </a:r>
            <a:endParaRPr lang="pt-BR" sz="3500" b="1" dirty="0">
              <a:latin typeface="Abadi" panose="020B0604020104020204" pitchFamily="34" charset="0"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6EA19001-AA1B-423F-A964-9C2C54BDB9D7}"/>
              </a:ext>
            </a:extLst>
          </p:cNvPr>
          <p:cNvSpPr/>
          <p:nvPr/>
        </p:nvSpPr>
        <p:spPr>
          <a:xfrm>
            <a:off x="1857375" y="3876675"/>
            <a:ext cx="9839325" cy="2657474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587415AA-154E-488B-BFE6-506EACAE5E06}"/>
              </a:ext>
            </a:extLst>
          </p:cNvPr>
          <p:cNvSpPr/>
          <p:nvPr/>
        </p:nvSpPr>
        <p:spPr>
          <a:xfrm>
            <a:off x="2176462" y="4237521"/>
            <a:ext cx="874871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chemeClr val="bg1"/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Desconstrução – Jacques Derrida (1930-2004).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chemeClr val="bg1"/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O leitor define o significado.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chemeClr val="bg1"/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Pragmatismo – Stanley </a:t>
            </a:r>
            <a:r>
              <a:rPr lang="pt-BR" sz="3000" b="1" dirty="0" err="1">
                <a:solidFill>
                  <a:schemeClr val="bg1"/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Fish</a:t>
            </a:r>
            <a:r>
              <a:rPr lang="pt-BR" sz="3000" b="1" dirty="0">
                <a:solidFill>
                  <a:schemeClr val="bg1"/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chemeClr val="bg1"/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Texto não é para ser interpretado e sim para ser usado. </a:t>
            </a:r>
          </a:p>
        </p:txBody>
      </p:sp>
    </p:spTree>
    <p:extLst>
      <p:ext uri="{BB962C8B-B14F-4D97-AF65-F5344CB8AC3E}">
        <p14:creationId xmlns:p14="http://schemas.microsoft.com/office/powerpoint/2010/main" val="3857037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 – A bíblia como literatura. 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D0CB5C3E-43D0-4AA1-8A6A-BB3424C3E950}"/>
              </a:ext>
            </a:extLst>
          </p:cNvPr>
          <p:cNvSpPr/>
          <p:nvPr/>
        </p:nvSpPr>
        <p:spPr>
          <a:xfrm>
            <a:off x="1176337" y="2892619"/>
            <a:ext cx="9839325" cy="3046988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endParaRPr lang="pt-BR" sz="3200" dirty="0">
              <a:solidFill>
                <a:schemeClr val="bg1"/>
              </a:solidFill>
              <a:latin typeface="Abadi Extra Light" panose="020B02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pt-BR" sz="3200" dirty="0">
                <a:solidFill>
                  <a:schemeClr val="bg1"/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Um texto não pode significar aquilo que ele nunca significou. Se um texto significar para você o que para autor nunca significou, significa que seu significado não significa nada.  </a:t>
            </a:r>
          </a:p>
          <a:p>
            <a:pPr algn="ctr"/>
            <a:endParaRPr lang="pt-BR" sz="3200" dirty="0">
              <a:solidFill>
                <a:schemeClr val="bg1"/>
              </a:solidFill>
              <a:latin typeface="Abadi Extra Light" panose="020B02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pt-BR" sz="3200" dirty="0">
              <a:solidFill>
                <a:schemeClr val="bg1"/>
              </a:solidFill>
              <a:latin typeface="Abadi Extra Light" panose="020B02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09779671-CAD6-4C88-96CC-950E508EE4D1}"/>
              </a:ext>
            </a:extLst>
          </p:cNvPr>
          <p:cNvSpPr/>
          <p:nvPr/>
        </p:nvSpPr>
        <p:spPr>
          <a:xfrm>
            <a:off x="590549" y="1372285"/>
            <a:ext cx="1084897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 – O problema do leitor estudioso. </a:t>
            </a:r>
            <a:endParaRPr lang="pt-BR" sz="3500" b="1"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7236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 – A riqueza literária da Bíblia. 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F7C74ABF-5928-4225-BE66-6277D1C698A0}"/>
              </a:ext>
            </a:extLst>
          </p:cNvPr>
          <p:cNvSpPr/>
          <p:nvPr/>
        </p:nvSpPr>
        <p:spPr>
          <a:xfrm>
            <a:off x="685799" y="1800910"/>
            <a:ext cx="1084897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 sentido básico afirmativo e não conceitual, o que há de errado com a frase abaixo?</a:t>
            </a:r>
            <a:endParaRPr lang="pt-BR" sz="3500" b="1" dirty="0">
              <a:latin typeface="Abadi" panose="020B0604020104020204" pitchFamily="34" charset="0"/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7C3A37B2-B084-47E6-96A1-81B236E175DF}"/>
              </a:ext>
            </a:extLst>
          </p:cNvPr>
          <p:cNvSpPr/>
          <p:nvPr/>
        </p:nvSpPr>
        <p:spPr>
          <a:xfrm>
            <a:off x="2295525" y="4425811"/>
            <a:ext cx="1466850" cy="47625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8D5B2BF6-0B37-4CB7-AC5E-9B0B58474A55}"/>
              </a:ext>
            </a:extLst>
          </p:cNvPr>
          <p:cNvSpPr/>
          <p:nvPr/>
        </p:nvSpPr>
        <p:spPr>
          <a:xfrm>
            <a:off x="4975936" y="4432022"/>
            <a:ext cx="1001878" cy="47625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4AC934C6-6371-4B44-B774-52FBCD5EA306}"/>
              </a:ext>
            </a:extLst>
          </p:cNvPr>
          <p:cNvSpPr/>
          <p:nvPr/>
        </p:nvSpPr>
        <p:spPr>
          <a:xfrm>
            <a:off x="1838325" y="4274563"/>
            <a:ext cx="9839325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500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Bíblia é um livro sagrado.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B1B401CB-4FD5-4274-88CF-A05B9337F5E2}"/>
              </a:ext>
            </a:extLst>
          </p:cNvPr>
          <p:cNvSpPr/>
          <p:nvPr/>
        </p:nvSpPr>
        <p:spPr>
          <a:xfrm>
            <a:off x="1838325" y="5511389"/>
            <a:ext cx="983932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i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Um conjunto (biblioteca) de vários textos: livros,  epistolas, homilias, poemas, etc.   </a:t>
            </a:r>
          </a:p>
        </p:txBody>
      </p:sp>
    </p:spTree>
    <p:extLst>
      <p:ext uri="{BB962C8B-B14F-4D97-AF65-F5344CB8AC3E}">
        <p14:creationId xmlns:p14="http://schemas.microsoft.com/office/powerpoint/2010/main" val="78032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6" grpId="0" animBg="1"/>
      <p:bldP spid="10" grpId="0" animBg="1"/>
      <p:bldP spid="12" grpId="0"/>
      <p:bldP spid="1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 – A riqueza literária da Bíblia. 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5BAEBFB6-C018-43F2-A364-7E99E8A3A4C5}"/>
              </a:ext>
            </a:extLst>
          </p:cNvPr>
          <p:cNvSpPr/>
          <p:nvPr/>
        </p:nvSpPr>
        <p:spPr>
          <a:xfrm>
            <a:off x="590549" y="1372285"/>
            <a:ext cx="1084897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A importância dos gêneros literários.</a:t>
            </a:r>
            <a:endParaRPr lang="pt-BR" sz="3500" b="1"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780449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 – A riqueza literária da Bíblia. 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5BAEBFB6-C018-43F2-A364-7E99E8A3A4C5}"/>
              </a:ext>
            </a:extLst>
          </p:cNvPr>
          <p:cNvSpPr/>
          <p:nvPr/>
        </p:nvSpPr>
        <p:spPr>
          <a:xfrm>
            <a:off x="590549" y="1372285"/>
            <a:ext cx="1084897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A importância dos gêneros literários.</a:t>
            </a:r>
            <a:endParaRPr lang="pt-BR" sz="3500" b="1" dirty="0">
              <a:latin typeface="Abadi" panose="020B0604020104020204" pitchFamily="34" charset="0"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1E0202A5-9BA5-481A-BB35-EFF6E0885B9B}"/>
              </a:ext>
            </a:extLst>
          </p:cNvPr>
          <p:cNvSpPr/>
          <p:nvPr/>
        </p:nvSpPr>
        <p:spPr>
          <a:xfrm>
            <a:off x="1085850" y="2091720"/>
            <a:ext cx="98393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– Sabor sobre o que se lê. 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1FE7F8E5-7DDF-495B-85E5-BC3E6DBC4D8E}"/>
              </a:ext>
            </a:extLst>
          </p:cNvPr>
          <p:cNvSpPr/>
          <p:nvPr/>
        </p:nvSpPr>
        <p:spPr>
          <a:xfrm>
            <a:off x="1857375" y="3352800"/>
            <a:ext cx="9839325" cy="318134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C32F9620-4564-487F-9688-382FA1927B6C}"/>
              </a:ext>
            </a:extLst>
          </p:cNvPr>
          <p:cNvSpPr/>
          <p:nvPr/>
        </p:nvSpPr>
        <p:spPr>
          <a:xfrm>
            <a:off x="2062162" y="3690417"/>
            <a:ext cx="9377362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000" b="1" dirty="0">
                <a:solidFill>
                  <a:schemeClr val="bg1"/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Como seria o gosto de uma maçã se você a comesse pensando que é um tomate? Você poderia terminar gostando da fruta errada. Entender e compreender as características de cada gênero literário dará mais sabor autêntico em como os escritores falam conosco. </a:t>
            </a:r>
          </a:p>
        </p:txBody>
      </p:sp>
    </p:spTree>
    <p:extLst>
      <p:ext uri="{BB962C8B-B14F-4D97-AF65-F5344CB8AC3E}">
        <p14:creationId xmlns:p14="http://schemas.microsoft.com/office/powerpoint/2010/main" val="1691687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 – A riqueza literária da Bíblia. 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5BAEBFB6-C018-43F2-A364-7E99E8A3A4C5}"/>
              </a:ext>
            </a:extLst>
          </p:cNvPr>
          <p:cNvSpPr/>
          <p:nvPr/>
        </p:nvSpPr>
        <p:spPr>
          <a:xfrm>
            <a:off x="590549" y="1372285"/>
            <a:ext cx="1084897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A importância dos gêneros literários.</a:t>
            </a:r>
            <a:endParaRPr lang="pt-BR" sz="3500" b="1" dirty="0">
              <a:latin typeface="Abadi" panose="020B0604020104020204" pitchFamily="34" charset="0"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1E0202A5-9BA5-481A-BB35-EFF6E0885B9B}"/>
              </a:ext>
            </a:extLst>
          </p:cNvPr>
          <p:cNvSpPr/>
          <p:nvPr/>
        </p:nvSpPr>
        <p:spPr>
          <a:xfrm>
            <a:off x="1085850" y="2091720"/>
            <a:ext cx="983932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– Sabor sobre o que se lê. </a:t>
            </a:r>
          </a:p>
          <a:p>
            <a:r>
              <a:rPr lang="pt-BR" sz="3200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– A Bíblia não é um guia impessoal para a vida. 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7609FF89-2DA2-46EB-A901-905DF2824D30}"/>
              </a:ext>
            </a:extLst>
          </p:cNvPr>
          <p:cNvSpPr/>
          <p:nvPr/>
        </p:nvSpPr>
        <p:spPr>
          <a:xfrm>
            <a:off x="1600201" y="3352800"/>
            <a:ext cx="10096500" cy="3395416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FC1C69B0-A91C-4FE2-9697-57A366167A47}"/>
              </a:ext>
            </a:extLst>
          </p:cNvPr>
          <p:cNvSpPr/>
          <p:nvPr/>
        </p:nvSpPr>
        <p:spPr>
          <a:xfrm>
            <a:off x="1925068" y="3603573"/>
            <a:ext cx="955119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000" b="1" dirty="0">
                <a:solidFill>
                  <a:schemeClr val="bg1"/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A Bíblia está recheada de variedades e riqueza em sua composição literária. Ela não é apenas um guia impessoal para a vida dos filhos de Deus. O Senhor não apenas inspirou a escrita de versos, mas permitiu que a personalidade dos autores fluísse através da composição do texto em uma obra de arte abundante para que conhece-lo fosse uma atividade satisfatória. </a:t>
            </a:r>
          </a:p>
        </p:txBody>
      </p:sp>
    </p:spTree>
    <p:extLst>
      <p:ext uri="{BB962C8B-B14F-4D97-AF65-F5344CB8AC3E}">
        <p14:creationId xmlns:p14="http://schemas.microsoft.com/office/powerpoint/2010/main" val="3670292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 – A riqueza literária da Bíblia. 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5BAEBFB6-C018-43F2-A364-7E99E8A3A4C5}"/>
              </a:ext>
            </a:extLst>
          </p:cNvPr>
          <p:cNvSpPr/>
          <p:nvPr/>
        </p:nvSpPr>
        <p:spPr>
          <a:xfrm>
            <a:off x="590549" y="1372285"/>
            <a:ext cx="1084897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A importância dos gêneros literários.</a:t>
            </a:r>
            <a:endParaRPr lang="pt-BR" sz="3500" b="1" dirty="0">
              <a:latin typeface="Abadi" panose="020B0604020104020204" pitchFamily="34" charset="0"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1E0202A5-9BA5-481A-BB35-EFF6E0885B9B}"/>
              </a:ext>
            </a:extLst>
          </p:cNvPr>
          <p:cNvSpPr/>
          <p:nvPr/>
        </p:nvSpPr>
        <p:spPr>
          <a:xfrm>
            <a:off x="1085850" y="2091720"/>
            <a:ext cx="983932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– Sabor sobre o que se lê. </a:t>
            </a:r>
          </a:p>
          <a:p>
            <a:r>
              <a:rPr lang="pt-BR" sz="3200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– A Bíblia não é um guia impessoal para a vida. </a:t>
            </a:r>
          </a:p>
          <a:p>
            <a:r>
              <a:rPr lang="pt-BR" sz="3200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 – O gênero da passagem é que determina seu sentido. 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A7BE684C-40C8-4BA3-935D-AC3DB247C8A2}"/>
              </a:ext>
            </a:extLst>
          </p:cNvPr>
          <p:cNvSpPr/>
          <p:nvPr/>
        </p:nvSpPr>
        <p:spPr>
          <a:xfrm>
            <a:off x="1857375" y="4151759"/>
            <a:ext cx="9839325" cy="2496692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C3860FDD-109D-4358-A9FB-4FCCCCAA4236}"/>
              </a:ext>
            </a:extLst>
          </p:cNvPr>
          <p:cNvSpPr/>
          <p:nvPr/>
        </p:nvSpPr>
        <p:spPr>
          <a:xfrm>
            <a:off x="2145506" y="4342258"/>
            <a:ext cx="955119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chemeClr val="bg1"/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O gênero é que determina o discurso.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chemeClr val="bg1"/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O discurso é que determina o significado. 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chemeClr val="bg1"/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Poesia é poesia. Narrativa é narrativa. </a:t>
            </a:r>
          </a:p>
        </p:txBody>
      </p:sp>
    </p:spTree>
    <p:extLst>
      <p:ext uri="{BB962C8B-B14F-4D97-AF65-F5344CB8AC3E}">
        <p14:creationId xmlns:p14="http://schemas.microsoft.com/office/powerpoint/2010/main" val="3038625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 – A riqueza literária da Bíblia. 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5BAEBFB6-C018-43F2-A364-7E99E8A3A4C5}"/>
              </a:ext>
            </a:extLst>
          </p:cNvPr>
          <p:cNvSpPr/>
          <p:nvPr/>
        </p:nvSpPr>
        <p:spPr>
          <a:xfrm>
            <a:off x="590549" y="1372285"/>
            <a:ext cx="1084897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 – Os gêneros literários da Bíblia. </a:t>
            </a:r>
            <a:endParaRPr lang="pt-BR" sz="3500" b="1" dirty="0">
              <a:latin typeface="Abadi" panose="020B0604020104020204" pitchFamily="34" charset="0"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E6E6C8F5-6FAE-4CC7-8CA3-06FA0AFE5E62}"/>
              </a:ext>
            </a:extLst>
          </p:cNvPr>
          <p:cNvSpPr/>
          <p:nvPr/>
        </p:nvSpPr>
        <p:spPr>
          <a:xfrm>
            <a:off x="1085850" y="2091720"/>
            <a:ext cx="983932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– Literatura e definição. </a:t>
            </a:r>
          </a:p>
          <a:p>
            <a:r>
              <a:rPr lang="pt-BR" sz="3200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E6EC4546-89C2-4853-B2AF-0611DB2A6226}"/>
              </a:ext>
            </a:extLst>
          </p:cNvPr>
          <p:cNvSpPr/>
          <p:nvPr/>
        </p:nvSpPr>
        <p:spPr>
          <a:xfrm>
            <a:off x="1857375" y="4151759"/>
            <a:ext cx="9839325" cy="2496692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53B287CF-7CB9-4EE0-B024-FB3352A52974}"/>
              </a:ext>
            </a:extLst>
          </p:cNvPr>
          <p:cNvSpPr/>
          <p:nvPr/>
        </p:nvSpPr>
        <p:spPr>
          <a:xfrm>
            <a:off x="2035629" y="4342258"/>
            <a:ext cx="9661071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000" b="1" dirty="0">
                <a:solidFill>
                  <a:schemeClr val="bg1"/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A Literatura é uma manifestação a ser conceituada pela arte. Para que ela pudesse ser compreendida </a:t>
            </a:r>
            <a:r>
              <a:rPr lang="pt-BR" sz="3000" b="1">
                <a:solidFill>
                  <a:schemeClr val="bg1"/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mais facilmente. Aristóteles</a:t>
            </a:r>
            <a:r>
              <a:rPr lang="pt-BR" sz="3000" b="1" dirty="0">
                <a:solidFill>
                  <a:schemeClr val="bg1"/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, em sua Arte Poética, definiu aquilo que chamamos de gêneros literários. </a:t>
            </a:r>
          </a:p>
          <a:p>
            <a:endParaRPr lang="pt-BR" sz="3000" b="1" dirty="0">
              <a:solidFill>
                <a:schemeClr val="bg1"/>
              </a:solidFill>
              <a:latin typeface="Abadi Extra Light" panose="020B0204020104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5091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  <p:bldP spid="1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 – A riqueza literária da Bíblia. 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5BAEBFB6-C018-43F2-A364-7E99E8A3A4C5}"/>
              </a:ext>
            </a:extLst>
          </p:cNvPr>
          <p:cNvSpPr/>
          <p:nvPr/>
        </p:nvSpPr>
        <p:spPr>
          <a:xfrm>
            <a:off x="590549" y="1372285"/>
            <a:ext cx="1084897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 – Os gêneros literários da Bíblia. </a:t>
            </a:r>
            <a:endParaRPr lang="pt-BR" sz="3500" b="1" dirty="0">
              <a:latin typeface="Abadi" panose="020B0604020104020204" pitchFamily="34" charset="0"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E6E6C8F5-6FAE-4CC7-8CA3-06FA0AFE5E62}"/>
              </a:ext>
            </a:extLst>
          </p:cNvPr>
          <p:cNvSpPr/>
          <p:nvPr/>
        </p:nvSpPr>
        <p:spPr>
          <a:xfrm>
            <a:off x="1085850" y="2091720"/>
            <a:ext cx="983932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– Literatura e definição. </a:t>
            </a:r>
          </a:p>
          <a:p>
            <a:r>
              <a:rPr lang="pt-BR" sz="3200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– Gêneros literários e definição.</a:t>
            </a:r>
          </a:p>
          <a:p>
            <a:r>
              <a:rPr lang="pt-BR" sz="3200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E6EC4546-89C2-4853-B2AF-0611DB2A6226}"/>
              </a:ext>
            </a:extLst>
          </p:cNvPr>
          <p:cNvSpPr/>
          <p:nvPr/>
        </p:nvSpPr>
        <p:spPr>
          <a:xfrm>
            <a:off x="1600200" y="3531899"/>
            <a:ext cx="10477500" cy="3160096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53B287CF-7CB9-4EE0-B024-FB3352A52974}"/>
              </a:ext>
            </a:extLst>
          </p:cNvPr>
          <p:cNvSpPr/>
          <p:nvPr/>
        </p:nvSpPr>
        <p:spPr>
          <a:xfrm>
            <a:off x="2035629" y="3689115"/>
            <a:ext cx="9839325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000" b="1" dirty="0">
                <a:solidFill>
                  <a:schemeClr val="bg1"/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Os gêneros literários são categorias ou grupos em que podemos classificar as produções literárias. Esta classificação deve levar em consideração a métrica ou estrutura especifica, como também a atitude, tom e proposito. Em outras palavras, deve-se considerar determinadas semelhanças (semânticas, discursivas, contextuais, sintáticas, formais, etc.).</a:t>
            </a:r>
          </a:p>
          <a:p>
            <a:endParaRPr lang="pt-BR" sz="3000" b="1" dirty="0">
              <a:solidFill>
                <a:schemeClr val="bg1"/>
              </a:solidFill>
              <a:latin typeface="Abadi Extra Light" panose="020B0204020104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9664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 – A riqueza literária da Bíblia. 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5BAEBFB6-C018-43F2-A364-7E99E8A3A4C5}"/>
              </a:ext>
            </a:extLst>
          </p:cNvPr>
          <p:cNvSpPr/>
          <p:nvPr/>
        </p:nvSpPr>
        <p:spPr>
          <a:xfrm>
            <a:off x="590549" y="1372285"/>
            <a:ext cx="1084897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 – Os gêneros literários da Bíblia. </a:t>
            </a:r>
            <a:endParaRPr lang="pt-BR" sz="3500" b="1" dirty="0">
              <a:latin typeface="Abadi" panose="020B0604020104020204" pitchFamily="34" charset="0"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E6E6C8F5-6FAE-4CC7-8CA3-06FA0AFE5E62}"/>
              </a:ext>
            </a:extLst>
          </p:cNvPr>
          <p:cNvSpPr/>
          <p:nvPr/>
        </p:nvSpPr>
        <p:spPr>
          <a:xfrm>
            <a:off x="1085850" y="2091720"/>
            <a:ext cx="983932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– Literatura e definição. </a:t>
            </a:r>
          </a:p>
          <a:p>
            <a:r>
              <a:rPr lang="pt-BR" sz="3200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– Gêneros literários e definição.</a:t>
            </a:r>
          </a:p>
          <a:p>
            <a:r>
              <a:rPr lang="pt-BR" sz="3200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E6EC4546-89C2-4853-B2AF-0611DB2A6226}"/>
              </a:ext>
            </a:extLst>
          </p:cNvPr>
          <p:cNvSpPr/>
          <p:nvPr/>
        </p:nvSpPr>
        <p:spPr>
          <a:xfrm>
            <a:off x="1600200" y="3531899"/>
            <a:ext cx="10477500" cy="3160096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53B287CF-7CB9-4EE0-B024-FB3352A52974}"/>
              </a:ext>
            </a:extLst>
          </p:cNvPr>
          <p:cNvSpPr/>
          <p:nvPr/>
        </p:nvSpPr>
        <p:spPr>
          <a:xfrm>
            <a:off x="2035629" y="3689115"/>
            <a:ext cx="983932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000" b="1" dirty="0">
                <a:solidFill>
                  <a:schemeClr val="bg1"/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O gênero ou tipo de literatura em que se encontra determinada passagem fornece as regras do jogo. São as regras do jogo que determinam o significado. Cabe apenas ao interprete identificar como o jogo é jogado segundo estas regras. </a:t>
            </a:r>
          </a:p>
        </p:txBody>
      </p:sp>
    </p:spTree>
    <p:extLst>
      <p:ext uri="{BB962C8B-B14F-4D97-AF65-F5344CB8AC3E}">
        <p14:creationId xmlns:p14="http://schemas.microsoft.com/office/powerpoint/2010/main" val="405613824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 – A riqueza literária da Bíblia. 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5BAEBFB6-C018-43F2-A364-7E99E8A3A4C5}"/>
              </a:ext>
            </a:extLst>
          </p:cNvPr>
          <p:cNvSpPr/>
          <p:nvPr/>
        </p:nvSpPr>
        <p:spPr>
          <a:xfrm>
            <a:off x="590549" y="1372285"/>
            <a:ext cx="1084897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 – Os gêneros literários da Bíblia. </a:t>
            </a:r>
            <a:endParaRPr lang="pt-BR" sz="3500" b="1" dirty="0">
              <a:latin typeface="Abadi" panose="020B0604020104020204" pitchFamily="34" charset="0"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E6E6C8F5-6FAE-4CC7-8CA3-06FA0AFE5E62}"/>
              </a:ext>
            </a:extLst>
          </p:cNvPr>
          <p:cNvSpPr/>
          <p:nvPr/>
        </p:nvSpPr>
        <p:spPr>
          <a:xfrm>
            <a:off x="1085850" y="2091720"/>
            <a:ext cx="983932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– Literatura e definição. </a:t>
            </a:r>
          </a:p>
          <a:p>
            <a:r>
              <a:rPr lang="pt-BR" sz="3200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– Gêneros literários e definição.</a:t>
            </a:r>
          </a:p>
          <a:p>
            <a:r>
              <a:rPr lang="pt-BR" sz="3200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E6EC4546-89C2-4853-B2AF-0611DB2A6226}"/>
              </a:ext>
            </a:extLst>
          </p:cNvPr>
          <p:cNvSpPr/>
          <p:nvPr/>
        </p:nvSpPr>
        <p:spPr>
          <a:xfrm>
            <a:off x="1600200" y="3531899"/>
            <a:ext cx="10477500" cy="3160096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53B287CF-7CB9-4EE0-B024-FB3352A52974}"/>
              </a:ext>
            </a:extLst>
          </p:cNvPr>
          <p:cNvSpPr/>
          <p:nvPr/>
        </p:nvSpPr>
        <p:spPr>
          <a:xfrm>
            <a:off x="2035629" y="3689115"/>
            <a:ext cx="9839325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000" b="1" dirty="0">
                <a:solidFill>
                  <a:schemeClr val="bg1"/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Aristóteles: </a:t>
            </a:r>
          </a:p>
          <a:p>
            <a:endParaRPr lang="pt-BR" sz="3000" b="1" dirty="0">
              <a:solidFill>
                <a:schemeClr val="bg1"/>
              </a:solidFill>
              <a:latin typeface="Abadi Extra Light" panose="020B0204020104020204" pitchFamily="34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chemeClr val="bg1"/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Lírico: “Palavra cantada”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chemeClr val="bg1"/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Épico: “Palavra narrada”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chemeClr val="bg1"/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Dramático: “Palavra representada”</a:t>
            </a:r>
          </a:p>
        </p:txBody>
      </p:sp>
    </p:spTree>
    <p:extLst>
      <p:ext uri="{BB962C8B-B14F-4D97-AF65-F5344CB8AC3E}">
        <p14:creationId xmlns:p14="http://schemas.microsoft.com/office/powerpoint/2010/main" val="193897439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 – A riqueza literária da Bíblia. 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5BAEBFB6-C018-43F2-A364-7E99E8A3A4C5}"/>
              </a:ext>
            </a:extLst>
          </p:cNvPr>
          <p:cNvSpPr/>
          <p:nvPr/>
        </p:nvSpPr>
        <p:spPr>
          <a:xfrm>
            <a:off x="590549" y="1372285"/>
            <a:ext cx="1084897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 – Os gêneros literários da Bíblia. </a:t>
            </a:r>
            <a:endParaRPr lang="pt-BR" sz="3500" b="1" dirty="0">
              <a:latin typeface="Abadi" panose="020B0604020104020204" pitchFamily="34" charset="0"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E6E6C8F5-6FAE-4CC7-8CA3-06FA0AFE5E62}"/>
              </a:ext>
            </a:extLst>
          </p:cNvPr>
          <p:cNvSpPr/>
          <p:nvPr/>
        </p:nvSpPr>
        <p:spPr>
          <a:xfrm>
            <a:off x="1085850" y="2091720"/>
            <a:ext cx="983932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– Literatura e definição. </a:t>
            </a:r>
          </a:p>
          <a:p>
            <a:r>
              <a:rPr lang="pt-BR" sz="3200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– Gêneros literários e definição.</a:t>
            </a:r>
          </a:p>
          <a:p>
            <a:r>
              <a:rPr lang="pt-BR" sz="3200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 – Exemplo de gêneros na Bíblia. </a:t>
            </a:r>
          </a:p>
          <a:p>
            <a:r>
              <a:rPr lang="pt-BR" sz="3200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864E6EF7-94B5-4360-B1E3-063F7D180FA1}"/>
              </a:ext>
            </a:extLst>
          </p:cNvPr>
          <p:cNvSpPr/>
          <p:nvPr/>
        </p:nvSpPr>
        <p:spPr>
          <a:xfrm>
            <a:off x="2380364" y="3983102"/>
            <a:ext cx="414802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200" b="1" dirty="0">
                <a:latin typeface="Abadi Extra Light" panose="020B0204020104020204" pitchFamily="34" charset="0"/>
              </a:rPr>
              <a:t>Narrativa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200" b="1" dirty="0">
                <a:latin typeface="Abadi Extra Light" panose="020B0204020104020204" pitchFamily="34" charset="0"/>
              </a:rPr>
              <a:t>Poesia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200" b="1" dirty="0">
                <a:latin typeface="Abadi Extra Light" panose="020B0204020104020204" pitchFamily="34" charset="0"/>
              </a:rPr>
              <a:t>Epistola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200" b="1" dirty="0">
                <a:latin typeface="Abadi Extra Light" panose="020B0204020104020204" pitchFamily="34" charset="0"/>
              </a:rPr>
              <a:t>Homilia </a:t>
            </a:r>
          </a:p>
          <a:p>
            <a:endParaRPr lang="pt-BR" sz="3200" b="1" dirty="0">
              <a:latin typeface="Abadi Extra Light" panose="020B0204020104020204" pitchFamily="34" charset="0"/>
            </a:endParaRP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588EDB75-8C65-4498-81FA-99DB26266633}"/>
              </a:ext>
            </a:extLst>
          </p:cNvPr>
          <p:cNvSpPr/>
          <p:nvPr/>
        </p:nvSpPr>
        <p:spPr>
          <a:xfrm>
            <a:off x="6005512" y="4037994"/>
            <a:ext cx="414802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200" b="1" dirty="0">
                <a:latin typeface="Abadi Extra Light" panose="020B0204020104020204" pitchFamily="34" charset="0"/>
              </a:rPr>
              <a:t>Sabedoria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200" b="1" dirty="0">
                <a:latin typeface="Abadi Extra Light" panose="020B0204020104020204" pitchFamily="34" charset="0"/>
              </a:rPr>
              <a:t>Profecia – apocalíptico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200" b="1" dirty="0">
                <a:latin typeface="Abadi Extra Light" panose="020B0204020104020204" pitchFamily="34" charset="0"/>
              </a:rPr>
              <a:t>Parábolas 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t-BR" sz="3200" b="1" dirty="0">
              <a:latin typeface="Abadi Extra Light" panose="020B02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184417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 – A riqueza literária da Bíblia. 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5BAEBFB6-C018-43F2-A364-7E99E8A3A4C5}"/>
              </a:ext>
            </a:extLst>
          </p:cNvPr>
          <p:cNvSpPr/>
          <p:nvPr/>
        </p:nvSpPr>
        <p:spPr>
          <a:xfrm>
            <a:off x="590549" y="1372285"/>
            <a:ext cx="1084897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 – O fator humano da Bíblia. </a:t>
            </a:r>
            <a:endParaRPr lang="pt-BR" sz="3500" b="1" dirty="0">
              <a:latin typeface="Abadi" panose="020B0604020104020204" pitchFamily="34" charset="0"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E6E6C8F5-6FAE-4CC7-8CA3-06FA0AFE5E62}"/>
              </a:ext>
            </a:extLst>
          </p:cNvPr>
          <p:cNvSpPr/>
          <p:nvPr/>
        </p:nvSpPr>
        <p:spPr>
          <a:xfrm>
            <a:off x="1085850" y="2644615"/>
            <a:ext cx="9839325" cy="2246769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endParaRPr lang="pt-BR" sz="3500" dirty="0">
              <a:solidFill>
                <a:schemeClr val="bg1"/>
              </a:solidFill>
              <a:latin typeface="Abadi Extra Light" panose="020B02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pt-BR" sz="3500" dirty="0">
                <a:solidFill>
                  <a:schemeClr val="bg1"/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fato da Bíblia ter sido escrita por autores humanos nos deixa tranquilos de que podemos entende-la. </a:t>
            </a:r>
          </a:p>
          <a:p>
            <a:r>
              <a:rPr lang="pt-BR" sz="3500" dirty="0">
                <a:solidFill>
                  <a:schemeClr val="bg1"/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45121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 – A riqueza literária da Bíblia. 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5BAEBFB6-C018-43F2-A364-7E99E8A3A4C5}"/>
              </a:ext>
            </a:extLst>
          </p:cNvPr>
          <p:cNvSpPr/>
          <p:nvPr/>
        </p:nvSpPr>
        <p:spPr>
          <a:xfrm>
            <a:off x="590549" y="1372285"/>
            <a:ext cx="1084897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 – O fator humano da Bíblia. </a:t>
            </a:r>
            <a:endParaRPr lang="pt-BR" sz="3500" b="1" dirty="0">
              <a:latin typeface="Abadi" panose="020B0604020104020204" pitchFamily="34" charset="0"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E6E6C8F5-6FAE-4CC7-8CA3-06FA0AFE5E62}"/>
              </a:ext>
            </a:extLst>
          </p:cNvPr>
          <p:cNvSpPr/>
          <p:nvPr/>
        </p:nvSpPr>
        <p:spPr>
          <a:xfrm>
            <a:off x="1085850" y="2155515"/>
            <a:ext cx="983932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Exemplo - </a:t>
            </a:r>
            <a:r>
              <a:rPr lang="pt-BR" sz="32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Narrativas: história - Lucas 7</a:t>
            </a:r>
          </a:p>
          <a:p>
            <a:endParaRPr lang="pt-BR" sz="3200" dirty="0">
              <a:latin typeface="Abadi Extra Light" panose="020B02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200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Cenas – cenário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200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Enredo – trama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200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Narrador – organizador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200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Personagens – atuam nas cenas</a:t>
            </a:r>
          </a:p>
        </p:txBody>
      </p:sp>
    </p:spTree>
    <p:extLst>
      <p:ext uri="{BB962C8B-B14F-4D97-AF65-F5344CB8AC3E}">
        <p14:creationId xmlns:p14="http://schemas.microsoft.com/office/powerpoint/2010/main" val="107115362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 – A riqueza literária da Bíblia. </a:t>
            </a:r>
          </a:p>
        </p:txBody>
      </p:sp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E1712E44-94F2-4265-925D-CA37D4576A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3130627"/>
              </p:ext>
            </p:extLst>
          </p:nvPr>
        </p:nvGraphicFramePr>
        <p:xfrm>
          <a:off x="457200" y="2442140"/>
          <a:ext cx="11525694" cy="3444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8074">
                  <a:extLst>
                    <a:ext uri="{9D8B030D-6E8A-4147-A177-3AD203B41FA5}">
                      <a16:colId xmlns:a16="http://schemas.microsoft.com/office/drawing/2014/main" val="3420215402"/>
                    </a:ext>
                  </a:extLst>
                </a:gridCol>
                <a:gridCol w="3423684">
                  <a:extLst>
                    <a:ext uri="{9D8B030D-6E8A-4147-A177-3AD203B41FA5}">
                      <a16:colId xmlns:a16="http://schemas.microsoft.com/office/drawing/2014/main" val="2887852350"/>
                    </a:ext>
                  </a:extLst>
                </a:gridCol>
                <a:gridCol w="7293936">
                  <a:extLst>
                    <a:ext uri="{9D8B030D-6E8A-4147-A177-3AD203B41FA5}">
                      <a16:colId xmlns:a16="http://schemas.microsoft.com/office/drawing/2014/main" val="9944121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3300" b="1" dirty="0">
                          <a:solidFill>
                            <a:schemeClr val="tx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pt-BR" sz="3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badi Extra Light" panose="020B02040201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Lucas 7.1-10 </a:t>
                      </a:r>
                      <a:endParaRPr lang="pt-BR" sz="33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badi Extra Light" panose="020B02040201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 fé do Centurião.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919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3300" b="1" dirty="0">
                          <a:solidFill>
                            <a:schemeClr val="tx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pt-BR" sz="3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badi Extra Light" panose="020B02040201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Lucas 7.11-17 </a:t>
                      </a:r>
                      <a:endParaRPr lang="pt-BR" sz="33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3200" dirty="0">
                          <a:latin typeface="Abadi Extra Light" panose="020B02040201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 manifestação messiânica ao povo.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1464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3300" b="1" dirty="0">
                          <a:solidFill>
                            <a:schemeClr val="tx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300" dirty="0">
                          <a:latin typeface="Abadi Extra Light" panose="020B02040201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Lucas 7.18-23 </a:t>
                      </a:r>
                      <a:endParaRPr lang="pt-BR" sz="33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pt-BR" sz="3200" dirty="0">
                          <a:latin typeface="Abadi Extra Light" panose="020B02040201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 Testemunho de João Batista</a:t>
                      </a:r>
                      <a:endParaRPr kumimoji="0" lang="pt-BR" sz="3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badi Extra Light" panose="020B02040201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4817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3300" b="1" dirty="0">
                          <a:solidFill>
                            <a:schemeClr val="tx1"/>
                          </a:solidFill>
                          <a:latin typeface="+mn-lt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300" dirty="0">
                          <a:latin typeface="Abadi Extra Light" panose="020B02040201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Lucas 7.24-35 </a:t>
                      </a:r>
                      <a:endParaRPr lang="pt-BR" sz="33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pt-BR" sz="3200" dirty="0">
                          <a:latin typeface="Abadi Extra Light" panose="020B02040201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 discurso de rejeição dos Fariseus e Doutores da Lei</a:t>
                      </a:r>
                      <a:endParaRPr kumimoji="0" lang="pt-BR" sz="3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badi Extra Light" panose="020B02040201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7163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3300" b="1" dirty="0">
                          <a:solidFill>
                            <a:schemeClr val="tx1"/>
                          </a:solidFill>
                          <a:latin typeface="+mn-lt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300" dirty="0">
                          <a:latin typeface="Abadi Extra Light" panose="020B02040201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Lucas 7.36-50 </a:t>
                      </a:r>
                      <a:endParaRPr lang="pt-BR" sz="33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pt-BR" sz="3200" dirty="0">
                          <a:latin typeface="Abadi Extra Light" panose="020B02040201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 fé da mulher e a incredulidade do fariseu</a:t>
                      </a:r>
                      <a:endParaRPr kumimoji="0" lang="pt-BR" sz="3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badi Extra Light" panose="020B02040201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4524177"/>
                  </a:ext>
                </a:extLst>
              </a:tr>
            </a:tbl>
          </a:graphicData>
        </a:graphic>
      </p:graphicFrame>
      <p:sp>
        <p:nvSpPr>
          <p:cNvPr id="10" name="Retângulo 9">
            <a:extLst>
              <a:ext uri="{FF2B5EF4-FFF2-40B4-BE49-F238E27FC236}">
                <a16:creationId xmlns:a16="http://schemas.microsoft.com/office/drawing/2014/main" id="{6886C0E7-9467-423D-88F8-6D159362A2F8}"/>
              </a:ext>
            </a:extLst>
          </p:cNvPr>
          <p:cNvSpPr/>
          <p:nvPr/>
        </p:nvSpPr>
        <p:spPr>
          <a:xfrm>
            <a:off x="330935" y="1571094"/>
            <a:ext cx="98393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Narrativa em 5 Atos</a:t>
            </a:r>
          </a:p>
        </p:txBody>
      </p:sp>
    </p:spTree>
    <p:extLst>
      <p:ext uri="{BB962C8B-B14F-4D97-AF65-F5344CB8AC3E}">
        <p14:creationId xmlns:p14="http://schemas.microsoft.com/office/powerpoint/2010/main" val="1301672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chemeClr val="accent4">
              <a:lumMod val="40000"/>
              <a:lumOff val="60000"/>
              <a:alpha val="8196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 – A riqueza literária da Bíblia. </a:t>
            </a:r>
          </a:p>
        </p:txBody>
      </p:sp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E1712E44-94F2-4265-925D-CA37D4576A0D}"/>
              </a:ext>
            </a:extLst>
          </p:cNvPr>
          <p:cNvGraphicFramePr>
            <a:graphicFrameLocks noGrp="1"/>
          </p:cNvGraphicFramePr>
          <p:nvPr/>
        </p:nvGraphicFramePr>
        <p:xfrm>
          <a:off x="457200" y="2442140"/>
          <a:ext cx="11525694" cy="417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2447">
                  <a:extLst>
                    <a:ext uri="{9D8B030D-6E8A-4147-A177-3AD203B41FA5}">
                      <a16:colId xmlns:a16="http://schemas.microsoft.com/office/drawing/2014/main" val="2887852350"/>
                    </a:ext>
                  </a:extLst>
                </a:gridCol>
                <a:gridCol w="8963247">
                  <a:extLst>
                    <a:ext uri="{9D8B030D-6E8A-4147-A177-3AD203B41FA5}">
                      <a16:colId xmlns:a16="http://schemas.microsoft.com/office/drawing/2014/main" val="9944121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3300" b="1" dirty="0">
                          <a:solidFill>
                            <a:schemeClr val="tx1"/>
                          </a:solidFill>
                          <a:latin typeface="+mn-lt"/>
                        </a:rPr>
                        <a:t>Cena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t-BR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badi Extra Light" panose="020B02040201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Jesus chega a cafarnaum. </a:t>
                      </a: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t-BR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badi Extra Light" panose="020B02040201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Anciãos dos judeus abordam a Jesus. </a:t>
                      </a: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t-BR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badi Extra Light" panose="020B02040201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Jesus os ouve e parte com eles.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919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3300" b="1" dirty="0">
                          <a:solidFill>
                            <a:schemeClr val="tx1"/>
                          </a:solidFill>
                          <a:latin typeface="+mn-lt"/>
                        </a:rPr>
                        <a:t>Cena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t-BR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badi Extra Light" panose="020B02040201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Jesus chega perto da casa</a:t>
                      </a: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t-BR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badi Extra Light" panose="020B02040201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Jesus é abordado por amigos do centurião.</a:t>
                      </a: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t-BR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badi Extra Light" panose="020B02040201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Jesus ouve e responde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1464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3300" b="1" dirty="0">
                          <a:solidFill>
                            <a:schemeClr val="tx1"/>
                          </a:solidFill>
                          <a:latin typeface="+mn-lt"/>
                        </a:rPr>
                        <a:t>Cena 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t-BR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badi Extra Light" panose="020B02040201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Os amigos voltam para casa</a:t>
                      </a: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t-BR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badi Extra Light" panose="020B02040201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Encontram o rapaz curado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4817442"/>
                  </a:ext>
                </a:extLst>
              </a:tr>
            </a:tbl>
          </a:graphicData>
        </a:graphic>
      </p:graphicFrame>
      <p:sp>
        <p:nvSpPr>
          <p:cNvPr id="10" name="Retângulo 9">
            <a:extLst>
              <a:ext uri="{FF2B5EF4-FFF2-40B4-BE49-F238E27FC236}">
                <a16:creationId xmlns:a16="http://schemas.microsoft.com/office/drawing/2014/main" id="{6886C0E7-9467-423D-88F8-6D159362A2F8}"/>
              </a:ext>
            </a:extLst>
          </p:cNvPr>
          <p:cNvSpPr/>
          <p:nvPr/>
        </p:nvSpPr>
        <p:spPr>
          <a:xfrm>
            <a:off x="330935" y="1571094"/>
            <a:ext cx="98393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Parte 1: Lucas 7.1-10 [Cenário]</a:t>
            </a:r>
          </a:p>
        </p:txBody>
      </p:sp>
    </p:spTree>
    <p:extLst>
      <p:ext uri="{BB962C8B-B14F-4D97-AF65-F5344CB8AC3E}">
        <p14:creationId xmlns:p14="http://schemas.microsoft.com/office/powerpoint/2010/main" val="402650567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chemeClr val="accent4">
              <a:lumMod val="40000"/>
              <a:lumOff val="60000"/>
              <a:alpha val="8196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 – A riqueza literária da Bíblia. </a:t>
            </a:r>
          </a:p>
        </p:txBody>
      </p:sp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E1712E44-94F2-4265-925D-CA37D4576A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4630055"/>
              </p:ext>
            </p:extLst>
          </p:nvPr>
        </p:nvGraphicFramePr>
        <p:xfrm>
          <a:off x="457200" y="2442140"/>
          <a:ext cx="11525694" cy="3322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13321">
                  <a:extLst>
                    <a:ext uri="{9D8B030D-6E8A-4147-A177-3AD203B41FA5}">
                      <a16:colId xmlns:a16="http://schemas.microsoft.com/office/drawing/2014/main" val="2887852350"/>
                    </a:ext>
                  </a:extLst>
                </a:gridCol>
                <a:gridCol w="8612373">
                  <a:extLst>
                    <a:ext uri="{9D8B030D-6E8A-4147-A177-3AD203B41FA5}">
                      <a16:colId xmlns:a16="http://schemas.microsoft.com/office/drawing/2014/main" val="9944121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3300" b="1" dirty="0">
                          <a:solidFill>
                            <a:schemeClr val="tx1"/>
                          </a:solidFill>
                          <a:latin typeface="+mn-lt"/>
                        </a:rPr>
                        <a:t>Introdução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t-BR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badi Extra Light" panose="020B02040201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Narrador introduz as personagens</a:t>
                      </a: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t-BR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badi Extra Light" panose="020B02040201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Descreve o conflito – um homem doente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919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3300" b="1" dirty="0">
                          <a:solidFill>
                            <a:schemeClr val="tx1"/>
                          </a:solidFill>
                          <a:latin typeface="+mn-lt"/>
                        </a:rPr>
                        <a:t>Trama/tensão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t-BR" sz="3200" dirty="0">
                          <a:latin typeface="Abadi Extra Light" panose="020B02040201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Demonstração de fé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1464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3300" b="1" dirty="0">
                          <a:solidFill>
                            <a:schemeClr val="tx1"/>
                          </a:solidFill>
                          <a:latin typeface="+mn-lt"/>
                        </a:rPr>
                        <a:t>Clímax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t-BR" sz="3200" dirty="0">
                          <a:latin typeface="Abadi Extra Light" panose="020B02040201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Será ou não curado?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4817442"/>
                  </a:ext>
                </a:extLst>
              </a:tr>
              <a:tr h="267508">
                <a:tc>
                  <a:txBody>
                    <a:bodyPr/>
                    <a:lstStyle/>
                    <a:p>
                      <a:pPr algn="ctr"/>
                      <a:r>
                        <a:rPr lang="pt-BR" sz="3300" b="1" dirty="0">
                          <a:solidFill>
                            <a:schemeClr val="tx1"/>
                          </a:solidFill>
                          <a:latin typeface="+mn-lt"/>
                        </a:rPr>
                        <a:t>Desfecho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t-BR" sz="3200" dirty="0">
                          <a:latin typeface="Abadi Extra Light" panose="020B02040201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Desfecho: voltaram e encontraram o rapaz curado.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3303586"/>
                  </a:ext>
                </a:extLst>
              </a:tr>
            </a:tbl>
          </a:graphicData>
        </a:graphic>
      </p:graphicFrame>
      <p:sp>
        <p:nvSpPr>
          <p:cNvPr id="10" name="Retângulo 9">
            <a:extLst>
              <a:ext uri="{FF2B5EF4-FFF2-40B4-BE49-F238E27FC236}">
                <a16:creationId xmlns:a16="http://schemas.microsoft.com/office/drawing/2014/main" id="{6886C0E7-9467-423D-88F8-6D159362A2F8}"/>
              </a:ext>
            </a:extLst>
          </p:cNvPr>
          <p:cNvSpPr/>
          <p:nvPr/>
        </p:nvSpPr>
        <p:spPr>
          <a:xfrm>
            <a:off x="330935" y="1571094"/>
            <a:ext cx="98393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Parte 1: Lucas 7.1-10 [Enredo]</a:t>
            </a:r>
          </a:p>
        </p:txBody>
      </p:sp>
    </p:spTree>
    <p:extLst>
      <p:ext uri="{BB962C8B-B14F-4D97-AF65-F5344CB8AC3E}">
        <p14:creationId xmlns:p14="http://schemas.microsoft.com/office/powerpoint/2010/main" val="201126142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chemeClr val="accent4">
              <a:lumMod val="40000"/>
              <a:lumOff val="60000"/>
              <a:alpha val="8196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 – A riqueza literária da Bíblia. </a:t>
            </a:r>
          </a:p>
        </p:txBody>
      </p:sp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E1712E44-94F2-4265-925D-CA37D4576A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9081337"/>
              </p:ext>
            </p:extLst>
          </p:nvPr>
        </p:nvGraphicFramePr>
        <p:xfrm>
          <a:off x="457200" y="2442140"/>
          <a:ext cx="11525694" cy="3870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57870">
                  <a:extLst>
                    <a:ext uri="{9D8B030D-6E8A-4147-A177-3AD203B41FA5}">
                      <a16:colId xmlns:a16="http://schemas.microsoft.com/office/drawing/2014/main" val="2887852350"/>
                    </a:ext>
                  </a:extLst>
                </a:gridCol>
                <a:gridCol w="8367824">
                  <a:extLst>
                    <a:ext uri="{9D8B030D-6E8A-4147-A177-3AD203B41FA5}">
                      <a16:colId xmlns:a16="http://schemas.microsoft.com/office/drawing/2014/main" val="9944121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3000" b="1" dirty="0">
                          <a:solidFill>
                            <a:schemeClr val="tx1"/>
                          </a:solidFill>
                          <a:latin typeface="+mn-lt"/>
                        </a:rPr>
                        <a:t>Protagonista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t-BR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badi Extra Light" panose="020B02040201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Jesus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919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3000" b="1" dirty="0">
                          <a:solidFill>
                            <a:schemeClr val="tx1"/>
                          </a:solidFill>
                          <a:latin typeface="+mn-lt"/>
                        </a:rPr>
                        <a:t>Antagonista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pt-BR" sz="3200" dirty="0">
                        <a:latin typeface="Abadi Extra Light" panose="020B02040201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1464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3000" b="1" dirty="0" err="1">
                          <a:solidFill>
                            <a:schemeClr val="tx1"/>
                          </a:solidFill>
                          <a:latin typeface="+mn-lt"/>
                        </a:rPr>
                        <a:t>Co-protagonista</a:t>
                      </a:r>
                      <a:endParaRPr lang="pt-BR" sz="30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t-BR" sz="3200" dirty="0">
                          <a:latin typeface="Abadi Extra Light" panose="020B02040201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Centurião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4817442"/>
                  </a:ext>
                </a:extLst>
              </a:tr>
              <a:tr h="267508">
                <a:tc>
                  <a:txBody>
                    <a:bodyPr/>
                    <a:lstStyle/>
                    <a:p>
                      <a:pPr algn="ctr"/>
                      <a:r>
                        <a:rPr lang="pt-BR" sz="3000" b="1" dirty="0">
                          <a:solidFill>
                            <a:schemeClr val="tx1"/>
                          </a:solidFill>
                          <a:latin typeface="+mn-lt"/>
                        </a:rPr>
                        <a:t>Coadjuvante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t-BR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badi Extra Light" panose="020B02040201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Servo doente do Centurião</a:t>
                      </a: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t-BR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badi Extra Light" panose="020B02040201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Alguns anciãos dos judeus</a:t>
                      </a: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t-BR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badi Extra Light" panose="020B02040201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Amigos do Centurião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3303586"/>
                  </a:ext>
                </a:extLst>
              </a:tr>
              <a:tr h="267508">
                <a:tc>
                  <a:txBody>
                    <a:bodyPr/>
                    <a:lstStyle/>
                    <a:p>
                      <a:pPr algn="ctr"/>
                      <a:r>
                        <a:rPr lang="pt-BR" sz="3000" b="1" dirty="0">
                          <a:solidFill>
                            <a:schemeClr val="tx1"/>
                          </a:solidFill>
                          <a:latin typeface="+mn-lt"/>
                        </a:rPr>
                        <a:t>Figurante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t-BR" sz="3200" dirty="0">
                          <a:latin typeface="Abadi Extra Light" panose="020B02040201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Multidão que seguia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4874387"/>
                  </a:ext>
                </a:extLst>
              </a:tr>
            </a:tbl>
          </a:graphicData>
        </a:graphic>
      </p:graphicFrame>
      <p:sp>
        <p:nvSpPr>
          <p:cNvPr id="10" name="Retângulo 9">
            <a:extLst>
              <a:ext uri="{FF2B5EF4-FFF2-40B4-BE49-F238E27FC236}">
                <a16:creationId xmlns:a16="http://schemas.microsoft.com/office/drawing/2014/main" id="{6886C0E7-9467-423D-88F8-6D159362A2F8}"/>
              </a:ext>
            </a:extLst>
          </p:cNvPr>
          <p:cNvSpPr/>
          <p:nvPr/>
        </p:nvSpPr>
        <p:spPr>
          <a:xfrm>
            <a:off x="330935" y="1571094"/>
            <a:ext cx="98393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Parte 1: Lucas 7.1-10 [Personagens]</a:t>
            </a:r>
          </a:p>
        </p:txBody>
      </p:sp>
    </p:spTree>
    <p:extLst>
      <p:ext uri="{BB962C8B-B14F-4D97-AF65-F5344CB8AC3E}">
        <p14:creationId xmlns:p14="http://schemas.microsoft.com/office/powerpoint/2010/main" val="255506152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chemeClr val="accent1">
              <a:lumMod val="40000"/>
              <a:lumOff val="60000"/>
              <a:alpha val="8196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 – A riqueza literária da Bíblia. 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7F071938-3B22-4335-AFF3-6EAF9152F190}"/>
              </a:ext>
            </a:extLst>
          </p:cNvPr>
          <p:cNvSpPr/>
          <p:nvPr/>
        </p:nvSpPr>
        <p:spPr>
          <a:xfrm>
            <a:off x="681812" y="1390343"/>
            <a:ext cx="98393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Parte 2: Lucas 7.11-17 [Cenário]</a:t>
            </a:r>
          </a:p>
        </p:txBody>
      </p:sp>
      <p:graphicFrame>
        <p:nvGraphicFramePr>
          <p:cNvPr id="12" name="Tabela 11">
            <a:extLst>
              <a:ext uri="{FF2B5EF4-FFF2-40B4-BE49-F238E27FC236}">
                <a16:creationId xmlns:a16="http://schemas.microsoft.com/office/drawing/2014/main" id="{8316B85C-F86C-45C8-A13D-CD42017D70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9092972"/>
              </p:ext>
            </p:extLst>
          </p:nvPr>
        </p:nvGraphicFramePr>
        <p:xfrm>
          <a:off x="457200" y="2442140"/>
          <a:ext cx="11525694" cy="417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2447">
                  <a:extLst>
                    <a:ext uri="{9D8B030D-6E8A-4147-A177-3AD203B41FA5}">
                      <a16:colId xmlns:a16="http://schemas.microsoft.com/office/drawing/2014/main" val="2887852350"/>
                    </a:ext>
                  </a:extLst>
                </a:gridCol>
                <a:gridCol w="8963247">
                  <a:extLst>
                    <a:ext uri="{9D8B030D-6E8A-4147-A177-3AD203B41FA5}">
                      <a16:colId xmlns:a16="http://schemas.microsoft.com/office/drawing/2014/main" val="9944121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3300" b="1" dirty="0">
                          <a:solidFill>
                            <a:schemeClr val="tx1"/>
                          </a:solidFill>
                          <a:latin typeface="+mn-lt"/>
                        </a:rPr>
                        <a:t>Cena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t-BR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badi Extra Light" panose="020B02040201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Jesus chega a </a:t>
                      </a:r>
                      <a:r>
                        <a:rPr kumimoji="0" lang="pt-BR" sz="3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badi Extra Light" panose="020B02040201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Naim</a:t>
                      </a:r>
                      <a:r>
                        <a:rPr kumimoji="0" lang="pt-BR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badi Extra Light" panose="020B02040201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</a:t>
                      </a: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t-BR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badi Extra Light" panose="020B02040201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Encontrou um enterro em andamento</a:t>
                      </a: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t-BR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badi Extra Light" panose="020B02040201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Jesus encontra a mão do morto e consola.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919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3300" b="1" dirty="0">
                          <a:solidFill>
                            <a:schemeClr val="tx1"/>
                          </a:solidFill>
                          <a:latin typeface="+mn-lt"/>
                        </a:rPr>
                        <a:t>Cena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t-BR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badi Extra Light" panose="020B02040201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Jesus toca a esquife </a:t>
                      </a: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t-BR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badi Extra Light" panose="020B02040201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Fala com o morto</a:t>
                      </a: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t-BR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badi Extra Light" panose="020B02040201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 morto ressuscita e entregue à mãe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1464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3300" b="1" dirty="0">
                          <a:solidFill>
                            <a:schemeClr val="tx1"/>
                          </a:solidFill>
                          <a:latin typeface="+mn-lt"/>
                        </a:rPr>
                        <a:t>Cena 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t-BR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badi Extra Light" panose="020B02040201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Todos temeram </a:t>
                      </a: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t-BR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badi Extra Light" panose="020B02040201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Todos disseram que era ele um profeta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48174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620263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chemeClr val="accent1">
              <a:lumMod val="40000"/>
              <a:lumOff val="60000"/>
              <a:alpha val="8196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 – A riqueza literária da Bíblia. 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7F071938-3B22-4335-AFF3-6EAF9152F190}"/>
              </a:ext>
            </a:extLst>
          </p:cNvPr>
          <p:cNvSpPr/>
          <p:nvPr/>
        </p:nvSpPr>
        <p:spPr>
          <a:xfrm>
            <a:off x="681812" y="1390343"/>
            <a:ext cx="98393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Parte 2: Lucas 7.11-17 [Enredo]</a:t>
            </a: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id="{ECF5B2E9-A93F-4739-B853-342F57B736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075078"/>
              </p:ext>
            </p:extLst>
          </p:nvPr>
        </p:nvGraphicFramePr>
        <p:xfrm>
          <a:off x="457200" y="2197586"/>
          <a:ext cx="11525694" cy="4282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13321">
                  <a:extLst>
                    <a:ext uri="{9D8B030D-6E8A-4147-A177-3AD203B41FA5}">
                      <a16:colId xmlns:a16="http://schemas.microsoft.com/office/drawing/2014/main" val="2887852350"/>
                    </a:ext>
                  </a:extLst>
                </a:gridCol>
                <a:gridCol w="8612373">
                  <a:extLst>
                    <a:ext uri="{9D8B030D-6E8A-4147-A177-3AD203B41FA5}">
                      <a16:colId xmlns:a16="http://schemas.microsoft.com/office/drawing/2014/main" val="9944121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3300" b="1" dirty="0">
                          <a:solidFill>
                            <a:schemeClr val="tx1"/>
                          </a:solidFill>
                          <a:latin typeface="+mn-lt"/>
                        </a:rPr>
                        <a:t>Introdução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t-BR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badi Extra Light" panose="020B02040201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Narrador introduz o cenário e o enredo</a:t>
                      </a: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t-BR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badi Extra Light" panose="020B02040201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Introduz fatos do enredo – enterro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919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3300" b="1" dirty="0">
                          <a:solidFill>
                            <a:schemeClr val="tx1"/>
                          </a:solidFill>
                          <a:latin typeface="+mn-lt"/>
                        </a:rPr>
                        <a:t>Trama/tensão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t-BR" sz="3200" dirty="0">
                          <a:latin typeface="Abadi Extra Light" panose="020B02040201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Viu uma viúva e compadeceu-se dela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1464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3300" b="1" dirty="0">
                          <a:solidFill>
                            <a:schemeClr val="tx1"/>
                          </a:solidFill>
                          <a:latin typeface="+mn-lt"/>
                        </a:rPr>
                        <a:t>Clímax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t-BR" sz="3200" dirty="0">
                          <a:latin typeface="Abadi Extra Light" panose="020B02040201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Aproximou da esquife e começou a falar</a:t>
                      </a: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t-BR" sz="3200" dirty="0">
                          <a:latin typeface="Abadi Extra Light" panose="020B02040201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Um suspense sobre o que vai acontecer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4817442"/>
                  </a:ext>
                </a:extLst>
              </a:tr>
              <a:tr h="267508">
                <a:tc>
                  <a:txBody>
                    <a:bodyPr/>
                    <a:lstStyle/>
                    <a:p>
                      <a:pPr algn="ctr"/>
                      <a:r>
                        <a:rPr lang="pt-BR" sz="3300" b="1" dirty="0">
                          <a:solidFill>
                            <a:schemeClr val="tx1"/>
                          </a:solidFill>
                          <a:latin typeface="+mn-lt"/>
                        </a:rPr>
                        <a:t>Desfecho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t-BR" sz="3200" dirty="0">
                          <a:latin typeface="Abadi Extra Light" panose="020B02040201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Ressurreição do moço</a:t>
                      </a: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t-BR" sz="3200" dirty="0">
                          <a:latin typeface="Abadi Extra Light" panose="020B02040201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Glorificação da multidão</a:t>
                      </a: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t-BR" sz="3200" dirty="0">
                          <a:latin typeface="Abadi Extra Light" panose="020B02040201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Noticia espalhada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33035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410091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chemeClr val="accent1">
              <a:lumMod val="40000"/>
              <a:lumOff val="60000"/>
              <a:alpha val="8196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 – A riqueza literária da Bíblia. 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7F071938-3B22-4335-AFF3-6EAF9152F190}"/>
              </a:ext>
            </a:extLst>
          </p:cNvPr>
          <p:cNvSpPr/>
          <p:nvPr/>
        </p:nvSpPr>
        <p:spPr>
          <a:xfrm>
            <a:off x="681812" y="1390343"/>
            <a:ext cx="98393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Parte 2: Lucas 7.11-17 [Personagens]</a:t>
            </a:r>
          </a:p>
        </p:txBody>
      </p:sp>
      <p:graphicFrame>
        <p:nvGraphicFramePr>
          <p:cNvPr id="12" name="Tabela 11">
            <a:extLst>
              <a:ext uri="{FF2B5EF4-FFF2-40B4-BE49-F238E27FC236}">
                <a16:creationId xmlns:a16="http://schemas.microsoft.com/office/drawing/2014/main" id="{DE4CB467-B6D9-4A4E-AFED-26C84CCE91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5696968"/>
              </p:ext>
            </p:extLst>
          </p:nvPr>
        </p:nvGraphicFramePr>
        <p:xfrm>
          <a:off x="457200" y="2442140"/>
          <a:ext cx="11525694" cy="3383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57870">
                  <a:extLst>
                    <a:ext uri="{9D8B030D-6E8A-4147-A177-3AD203B41FA5}">
                      <a16:colId xmlns:a16="http://schemas.microsoft.com/office/drawing/2014/main" val="2887852350"/>
                    </a:ext>
                  </a:extLst>
                </a:gridCol>
                <a:gridCol w="8367824">
                  <a:extLst>
                    <a:ext uri="{9D8B030D-6E8A-4147-A177-3AD203B41FA5}">
                      <a16:colId xmlns:a16="http://schemas.microsoft.com/office/drawing/2014/main" val="9944121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3000" b="1" dirty="0">
                          <a:solidFill>
                            <a:schemeClr val="tx1"/>
                          </a:solidFill>
                          <a:latin typeface="+mn-lt"/>
                        </a:rPr>
                        <a:t>Protagonista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t-BR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badi Extra Light" panose="020B02040201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Jesus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919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3000" b="1" dirty="0">
                          <a:solidFill>
                            <a:schemeClr val="tx1"/>
                          </a:solidFill>
                          <a:latin typeface="+mn-lt"/>
                        </a:rPr>
                        <a:t>Antagonista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pt-BR" sz="3200" dirty="0">
                        <a:latin typeface="Abadi Extra Light" panose="020B02040201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1464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3000" b="1" dirty="0" err="1">
                          <a:solidFill>
                            <a:schemeClr val="tx1"/>
                          </a:solidFill>
                          <a:latin typeface="+mn-lt"/>
                        </a:rPr>
                        <a:t>Co-protagonista</a:t>
                      </a:r>
                      <a:endParaRPr lang="pt-BR" sz="30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t-BR" sz="3200" dirty="0">
                          <a:latin typeface="Abadi Extra Light" panose="020B02040201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Viúva/ mãe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4817442"/>
                  </a:ext>
                </a:extLst>
              </a:tr>
              <a:tr h="267508">
                <a:tc>
                  <a:txBody>
                    <a:bodyPr/>
                    <a:lstStyle/>
                    <a:p>
                      <a:pPr algn="ctr"/>
                      <a:r>
                        <a:rPr lang="pt-BR" sz="3000" b="1" dirty="0">
                          <a:solidFill>
                            <a:schemeClr val="tx1"/>
                          </a:solidFill>
                          <a:latin typeface="+mn-lt"/>
                        </a:rPr>
                        <a:t>Coadjuvante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t-BR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badi Extra Light" panose="020B02040201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Filho morto que ressuscita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3303586"/>
                  </a:ext>
                </a:extLst>
              </a:tr>
              <a:tr h="267508">
                <a:tc>
                  <a:txBody>
                    <a:bodyPr/>
                    <a:lstStyle/>
                    <a:p>
                      <a:pPr algn="ctr"/>
                      <a:r>
                        <a:rPr lang="pt-BR" sz="3000" b="1" dirty="0">
                          <a:solidFill>
                            <a:schemeClr val="tx1"/>
                          </a:solidFill>
                          <a:latin typeface="+mn-lt"/>
                        </a:rPr>
                        <a:t>Figurante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t-BR" sz="3200" dirty="0">
                          <a:latin typeface="Abadi Extra Light" panose="020B02040201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Multidão que seguia e gritou </a:t>
                      </a: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t-BR" sz="3200" dirty="0">
                          <a:latin typeface="Abadi Extra Light" panose="020B02040201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Os que espalharam a noticia pela Judéia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48743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11534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chemeClr val="accent6">
              <a:lumMod val="40000"/>
              <a:lumOff val="60000"/>
              <a:alpha val="8196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 – A riqueza literária da Bíblia. </a:t>
            </a:r>
          </a:p>
        </p:txBody>
      </p:sp>
      <p:graphicFrame>
        <p:nvGraphicFramePr>
          <p:cNvPr id="12" name="Tabela 11">
            <a:extLst>
              <a:ext uri="{FF2B5EF4-FFF2-40B4-BE49-F238E27FC236}">
                <a16:creationId xmlns:a16="http://schemas.microsoft.com/office/drawing/2014/main" id="{8316B85C-F86C-45C8-A13D-CD42017D70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4243554"/>
              </p:ext>
            </p:extLst>
          </p:nvPr>
        </p:nvGraphicFramePr>
        <p:xfrm>
          <a:off x="457200" y="2442140"/>
          <a:ext cx="11525694" cy="3688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2447">
                  <a:extLst>
                    <a:ext uri="{9D8B030D-6E8A-4147-A177-3AD203B41FA5}">
                      <a16:colId xmlns:a16="http://schemas.microsoft.com/office/drawing/2014/main" val="2887852350"/>
                    </a:ext>
                  </a:extLst>
                </a:gridCol>
                <a:gridCol w="8963247">
                  <a:extLst>
                    <a:ext uri="{9D8B030D-6E8A-4147-A177-3AD203B41FA5}">
                      <a16:colId xmlns:a16="http://schemas.microsoft.com/office/drawing/2014/main" val="9944121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3300" b="1" dirty="0">
                          <a:solidFill>
                            <a:schemeClr val="tx1"/>
                          </a:solidFill>
                          <a:latin typeface="+mn-lt"/>
                        </a:rPr>
                        <a:t>Cena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t-BR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badi Extra Light" panose="020B02040201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João Batista fica sabendo dos feitos de Jesus</a:t>
                      </a: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t-BR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badi Extra Light" panose="020B02040201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João dialoga com os discípulos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919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3300" b="1" dirty="0">
                          <a:solidFill>
                            <a:schemeClr val="tx1"/>
                          </a:solidFill>
                          <a:latin typeface="+mn-lt"/>
                        </a:rPr>
                        <a:t>Cena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t-BR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badi Extra Light" panose="020B02040201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Os discípulos de João encontram  Jesus</a:t>
                      </a: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t-BR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badi Extra Light" panose="020B02040201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Os discípulos fazem a pergunta de João</a:t>
                      </a: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t-BR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badi Extra Light" panose="020B02040201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Jesus cura algumas pessoas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1464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3300" b="1" dirty="0">
                          <a:solidFill>
                            <a:schemeClr val="tx1"/>
                          </a:solidFill>
                          <a:latin typeface="+mn-lt"/>
                        </a:rPr>
                        <a:t>Cena 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t-BR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badi Extra Light" panose="020B02040201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Jesus se volta para os discípulos</a:t>
                      </a: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t-BR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badi Extra Light" panose="020B02040201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Jesus pronuncia uma resposta a João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4817442"/>
                  </a:ext>
                </a:extLst>
              </a:tr>
            </a:tbl>
          </a:graphicData>
        </a:graphic>
      </p:graphicFrame>
      <p:sp>
        <p:nvSpPr>
          <p:cNvPr id="10" name="Retângulo 9">
            <a:extLst>
              <a:ext uri="{FF2B5EF4-FFF2-40B4-BE49-F238E27FC236}">
                <a16:creationId xmlns:a16="http://schemas.microsoft.com/office/drawing/2014/main" id="{0D2D38CD-5765-4C89-B38C-7B6316830A2D}"/>
              </a:ext>
            </a:extLst>
          </p:cNvPr>
          <p:cNvSpPr/>
          <p:nvPr/>
        </p:nvSpPr>
        <p:spPr>
          <a:xfrm>
            <a:off x="681812" y="1443502"/>
            <a:ext cx="98393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Parte 3: Lucas 7.18-23 [Cenário]</a:t>
            </a:r>
          </a:p>
        </p:txBody>
      </p:sp>
    </p:spTree>
    <p:extLst>
      <p:ext uri="{BB962C8B-B14F-4D97-AF65-F5344CB8AC3E}">
        <p14:creationId xmlns:p14="http://schemas.microsoft.com/office/powerpoint/2010/main" val="250111717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chemeClr val="accent6">
              <a:lumMod val="40000"/>
              <a:lumOff val="60000"/>
              <a:alpha val="8196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 – A riqueza literária da Bíblia. 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0D2D38CD-5765-4C89-B38C-7B6316830A2D}"/>
              </a:ext>
            </a:extLst>
          </p:cNvPr>
          <p:cNvSpPr/>
          <p:nvPr/>
        </p:nvSpPr>
        <p:spPr>
          <a:xfrm>
            <a:off x="681812" y="1443502"/>
            <a:ext cx="98393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Parte 3: Lucas 7.18-23 [Enredo]</a:t>
            </a:r>
          </a:p>
        </p:txBody>
      </p:sp>
      <p:graphicFrame>
        <p:nvGraphicFramePr>
          <p:cNvPr id="11" name="Tabela 10">
            <a:extLst>
              <a:ext uri="{FF2B5EF4-FFF2-40B4-BE49-F238E27FC236}">
                <a16:creationId xmlns:a16="http://schemas.microsoft.com/office/drawing/2014/main" id="{FAACA979-9D80-4AD0-A0E0-5800858698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6846320"/>
              </p:ext>
            </p:extLst>
          </p:nvPr>
        </p:nvGraphicFramePr>
        <p:xfrm>
          <a:off x="457200" y="2197586"/>
          <a:ext cx="11525694" cy="3794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13321">
                  <a:extLst>
                    <a:ext uri="{9D8B030D-6E8A-4147-A177-3AD203B41FA5}">
                      <a16:colId xmlns:a16="http://schemas.microsoft.com/office/drawing/2014/main" val="2887852350"/>
                    </a:ext>
                  </a:extLst>
                </a:gridCol>
                <a:gridCol w="8612373">
                  <a:extLst>
                    <a:ext uri="{9D8B030D-6E8A-4147-A177-3AD203B41FA5}">
                      <a16:colId xmlns:a16="http://schemas.microsoft.com/office/drawing/2014/main" val="9944121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3300" b="1" dirty="0">
                          <a:solidFill>
                            <a:schemeClr val="tx1"/>
                          </a:solidFill>
                          <a:latin typeface="+mn-lt"/>
                        </a:rPr>
                        <a:t>Introdução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t-BR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badi Extra Light" panose="020B02040201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Narrador introduz o enredo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919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3300" b="1" dirty="0">
                          <a:solidFill>
                            <a:schemeClr val="tx1"/>
                          </a:solidFill>
                          <a:latin typeface="+mn-lt"/>
                        </a:rPr>
                        <a:t>Trama/tensão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t-BR" sz="3200" dirty="0">
                          <a:latin typeface="Abadi Extra Light" panose="020B02040201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João tem dúvida</a:t>
                      </a: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t-BR" sz="3200" dirty="0">
                          <a:latin typeface="Abadi Extra Light" panose="020B02040201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João envia os discípulos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1464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3300" b="1" dirty="0">
                          <a:solidFill>
                            <a:schemeClr val="tx1"/>
                          </a:solidFill>
                          <a:latin typeface="+mn-lt"/>
                        </a:rPr>
                        <a:t>Clímax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t-BR" sz="3200" dirty="0">
                          <a:latin typeface="Abadi Extra Light" panose="020B02040201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Os discípulos interrogam a Jesus</a:t>
                      </a: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t-BR" sz="3200" dirty="0">
                          <a:latin typeface="Abadi Extra Light" panose="020B02040201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Jesus realiza milagres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4817442"/>
                  </a:ext>
                </a:extLst>
              </a:tr>
              <a:tr h="267508">
                <a:tc>
                  <a:txBody>
                    <a:bodyPr/>
                    <a:lstStyle/>
                    <a:p>
                      <a:pPr algn="ctr"/>
                      <a:r>
                        <a:rPr lang="pt-BR" sz="3300" b="1" dirty="0">
                          <a:solidFill>
                            <a:schemeClr val="tx1"/>
                          </a:solidFill>
                          <a:latin typeface="+mn-lt"/>
                        </a:rPr>
                        <a:t>Desfecho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t-BR" sz="3200" dirty="0">
                          <a:latin typeface="Abadi Extra Light" panose="020B02040201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Jesus explica aos discípulos de João</a:t>
                      </a: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t-BR" sz="3200" dirty="0">
                          <a:latin typeface="Abadi Extra Light" panose="020B02040201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Os discípulos voltaram convictos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33035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965710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chemeClr val="accent6">
              <a:lumMod val="40000"/>
              <a:lumOff val="60000"/>
              <a:alpha val="8196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 – A riqueza literária da Bíblia. 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0D2D38CD-5765-4C89-B38C-7B6316830A2D}"/>
              </a:ext>
            </a:extLst>
          </p:cNvPr>
          <p:cNvSpPr/>
          <p:nvPr/>
        </p:nvSpPr>
        <p:spPr>
          <a:xfrm>
            <a:off x="681812" y="1443502"/>
            <a:ext cx="98393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Parte 3: Lucas 7.18-23 [Personagens]</a:t>
            </a:r>
          </a:p>
        </p:txBody>
      </p:sp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28CD917D-4589-4F70-A1E2-0E68D7D9D5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8541503"/>
              </p:ext>
            </p:extLst>
          </p:nvPr>
        </p:nvGraphicFramePr>
        <p:xfrm>
          <a:off x="457200" y="2442140"/>
          <a:ext cx="11525694" cy="2895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57870">
                  <a:extLst>
                    <a:ext uri="{9D8B030D-6E8A-4147-A177-3AD203B41FA5}">
                      <a16:colId xmlns:a16="http://schemas.microsoft.com/office/drawing/2014/main" val="2887852350"/>
                    </a:ext>
                  </a:extLst>
                </a:gridCol>
                <a:gridCol w="8367824">
                  <a:extLst>
                    <a:ext uri="{9D8B030D-6E8A-4147-A177-3AD203B41FA5}">
                      <a16:colId xmlns:a16="http://schemas.microsoft.com/office/drawing/2014/main" val="9944121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3000" b="1" dirty="0">
                          <a:solidFill>
                            <a:schemeClr val="tx1"/>
                          </a:solidFill>
                          <a:latin typeface="+mn-lt"/>
                        </a:rPr>
                        <a:t>Protagonista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t-BR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badi Extra Light" panose="020B02040201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Jesus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919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3000" b="1" dirty="0">
                          <a:solidFill>
                            <a:schemeClr val="tx1"/>
                          </a:solidFill>
                          <a:latin typeface="+mn-lt"/>
                        </a:rPr>
                        <a:t>Antagonista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pt-BR" sz="3200" dirty="0">
                        <a:latin typeface="Abadi Extra Light" panose="020B02040201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1464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3000" b="1" dirty="0" err="1">
                          <a:solidFill>
                            <a:schemeClr val="tx1"/>
                          </a:solidFill>
                          <a:latin typeface="+mn-lt"/>
                        </a:rPr>
                        <a:t>Co-protagonista</a:t>
                      </a:r>
                      <a:endParaRPr lang="pt-BR" sz="30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t-BR" sz="3200" dirty="0">
                          <a:latin typeface="Abadi Extra Light" panose="020B02040201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João Batista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4817442"/>
                  </a:ext>
                </a:extLst>
              </a:tr>
              <a:tr h="267508">
                <a:tc>
                  <a:txBody>
                    <a:bodyPr/>
                    <a:lstStyle/>
                    <a:p>
                      <a:pPr algn="ctr"/>
                      <a:r>
                        <a:rPr lang="pt-BR" sz="3000" b="1" dirty="0">
                          <a:solidFill>
                            <a:schemeClr val="tx1"/>
                          </a:solidFill>
                          <a:latin typeface="+mn-lt"/>
                        </a:rPr>
                        <a:t>Coadjuvante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t-BR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badi Extra Light" panose="020B02040201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Discípulos de João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3303586"/>
                  </a:ext>
                </a:extLst>
              </a:tr>
              <a:tr h="267508">
                <a:tc>
                  <a:txBody>
                    <a:bodyPr/>
                    <a:lstStyle/>
                    <a:p>
                      <a:pPr algn="ctr"/>
                      <a:r>
                        <a:rPr lang="pt-BR" sz="3000" b="1" dirty="0">
                          <a:solidFill>
                            <a:schemeClr val="tx1"/>
                          </a:solidFill>
                          <a:latin typeface="+mn-lt"/>
                        </a:rPr>
                        <a:t>Figurante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t-BR" sz="3200" dirty="0">
                          <a:latin typeface="Abadi Extra Light" panose="020B02040201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Os homens que foram curados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48743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138255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III – A riqueza moral da literatura bíblica.</a:t>
            </a:r>
          </a:p>
        </p:txBody>
      </p:sp>
    </p:spTree>
    <p:extLst>
      <p:ext uri="{BB962C8B-B14F-4D97-AF65-F5344CB8AC3E}">
        <p14:creationId xmlns:p14="http://schemas.microsoft.com/office/powerpoint/2010/main" val="95841732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III – A riqueza moral da literatura bíblica.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5BAEBFB6-C018-43F2-A364-7E99E8A3A4C5}"/>
              </a:ext>
            </a:extLst>
          </p:cNvPr>
          <p:cNvSpPr/>
          <p:nvPr/>
        </p:nvSpPr>
        <p:spPr>
          <a:xfrm>
            <a:off x="590549" y="1372285"/>
            <a:ext cx="1148715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O pressupor cristão.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8E094E8C-83CF-4779-AC2D-128EB249565D}"/>
              </a:ext>
            </a:extLst>
          </p:cNvPr>
          <p:cNvSpPr/>
          <p:nvPr/>
        </p:nvSpPr>
        <p:spPr>
          <a:xfrm>
            <a:off x="565798" y="1981961"/>
            <a:ext cx="11215076" cy="47541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pt-BR" sz="2800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Bíblia foi escrita por autores humanos, mas não autores comuns, e por isso não é um livro comum, mas autores inspirados por Deus escreveram o livro Sagrado. Crer na inspiração da Bíblia é tão importante, que todos os assuntos concernentes a fé cristã, perderiam a razão, se ela assim não fosse. </a:t>
            </a: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pt-BR" sz="2800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Inspiração Bíblica ou Doutrina da Inspiração é a crença de que o Espírito Santo foi o verdadeiro “autor” e motivador para os Escritos que compuseram a Bíblia. O Espírito de Deus agiu em determinados homens no decorrer da história, os separando, algumas vezes sem que eles mesmo soubessem, para que Deus se revelasse. Deus inspirou estes homens e perpetuou Sua Palavra para que chegasse até nós.</a:t>
            </a:r>
          </a:p>
        </p:txBody>
      </p:sp>
    </p:spTree>
    <p:extLst>
      <p:ext uri="{BB962C8B-B14F-4D97-AF65-F5344CB8AC3E}">
        <p14:creationId xmlns:p14="http://schemas.microsoft.com/office/powerpoint/2010/main" val="3559457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III – A riqueza moral da literatura bíblica.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5BAEBFB6-C018-43F2-A364-7E99E8A3A4C5}"/>
              </a:ext>
            </a:extLst>
          </p:cNvPr>
          <p:cNvSpPr/>
          <p:nvPr/>
        </p:nvSpPr>
        <p:spPr>
          <a:xfrm>
            <a:off x="590549" y="1372285"/>
            <a:ext cx="1148715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O pressupor cristão.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8E094E8C-83CF-4779-AC2D-128EB249565D}"/>
              </a:ext>
            </a:extLst>
          </p:cNvPr>
          <p:cNvSpPr/>
          <p:nvPr/>
        </p:nvSpPr>
        <p:spPr>
          <a:xfrm>
            <a:off x="565798" y="1981961"/>
            <a:ext cx="11215076" cy="47541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pt-BR" sz="2800" dirty="0">
                <a:solidFill>
                  <a:schemeClr val="bg1">
                    <a:lumMod val="65000"/>
                  </a:schemeClr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Bíblia foi escrita por </a:t>
            </a:r>
            <a:r>
              <a:rPr lang="pt-BR" sz="2800" u="sng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autores humanos</a:t>
            </a:r>
            <a:r>
              <a:rPr lang="pt-BR" sz="2800" dirty="0">
                <a:solidFill>
                  <a:schemeClr val="bg1">
                    <a:lumMod val="65000"/>
                  </a:schemeClr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mas não autores comuns, e por isso não é um livro comum, mas autores inspirados por Deus escreveram o livro Sagrado. Crer na inspiração da Bíblia é tão importante, que todos os assuntos concernentes a fé cristã, perderiam a razão, se ela assim não fosse. </a:t>
            </a: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pt-BR" sz="2800" dirty="0">
                <a:solidFill>
                  <a:schemeClr val="bg1">
                    <a:lumMod val="65000"/>
                  </a:schemeClr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Inspiração Bíblica ou Doutrina da Inspiração é a crença de que o Espírito Santo foi o verdadeiro “autor” e motivador para os Escritos que compuseram a Bíblia. O Espírito de Deus agiu em determinados homens no decorrer da história, os separando, algumas vezes sem que eles mesmo soubessem, para que Deus se revelasse. Deus inspirou estes homens e perpetuou Sua Palavra para que chegasse até nós.</a:t>
            </a:r>
          </a:p>
        </p:txBody>
      </p:sp>
      <p:sp>
        <p:nvSpPr>
          <p:cNvPr id="11" name="Texto Explicativo: Linha 10">
            <a:extLst>
              <a:ext uri="{FF2B5EF4-FFF2-40B4-BE49-F238E27FC236}">
                <a16:creationId xmlns:a16="http://schemas.microsoft.com/office/drawing/2014/main" id="{6B4933A8-6836-47BB-840D-47BDCBC777A6}"/>
              </a:ext>
            </a:extLst>
          </p:cNvPr>
          <p:cNvSpPr/>
          <p:nvPr/>
        </p:nvSpPr>
        <p:spPr>
          <a:xfrm>
            <a:off x="898197" y="4268465"/>
            <a:ext cx="3902403" cy="1562986"/>
          </a:xfrm>
          <a:prstGeom prst="borderCallout1">
            <a:avLst>
              <a:gd name="adj1" fmla="val -2144"/>
              <a:gd name="adj2" fmla="val 52507"/>
              <a:gd name="adj3" fmla="val -114507"/>
              <a:gd name="adj4" fmla="val 108166"/>
            </a:avLst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Homens escreveram.</a:t>
            </a:r>
          </a:p>
          <a:p>
            <a:pPr algn="ctr"/>
            <a:r>
              <a:rPr lang="pt-BR" sz="3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Produziram um texto.</a:t>
            </a:r>
          </a:p>
        </p:txBody>
      </p:sp>
    </p:spTree>
    <p:extLst>
      <p:ext uri="{BB962C8B-B14F-4D97-AF65-F5344CB8AC3E}">
        <p14:creationId xmlns:p14="http://schemas.microsoft.com/office/powerpoint/2010/main" val="116266816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III – A riqueza moral da literatura bíblica.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5BAEBFB6-C018-43F2-A364-7E99E8A3A4C5}"/>
              </a:ext>
            </a:extLst>
          </p:cNvPr>
          <p:cNvSpPr/>
          <p:nvPr/>
        </p:nvSpPr>
        <p:spPr>
          <a:xfrm>
            <a:off x="590549" y="1372285"/>
            <a:ext cx="1148715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O pressupor cristão.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8E094E8C-83CF-4779-AC2D-128EB249565D}"/>
              </a:ext>
            </a:extLst>
          </p:cNvPr>
          <p:cNvSpPr/>
          <p:nvPr/>
        </p:nvSpPr>
        <p:spPr>
          <a:xfrm>
            <a:off x="565798" y="1981961"/>
            <a:ext cx="11215076" cy="47541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pt-BR" sz="2800" dirty="0">
                <a:solidFill>
                  <a:schemeClr val="bg1">
                    <a:lumMod val="65000"/>
                  </a:schemeClr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Bíblia foi escrita por </a:t>
            </a:r>
            <a:r>
              <a:rPr lang="pt-BR" sz="2800" u="sng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autores humanos</a:t>
            </a:r>
            <a:r>
              <a:rPr lang="pt-BR" sz="2800" dirty="0">
                <a:solidFill>
                  <a:schemeClr val="bg1">
                    <a:lumMod val="65000"/>
                  </a:schemeClr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mas não autores comuns, e por isso não é um livro comum, mas </a:t>
            </a:r>
            <a:r>
              <a:rPr lang="pt-BR" sz="2800" u="sng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autores inspirados por Deus</a:t>
            </a:r>
            <a:r>
              <a:rPr lang="pt-BR" sz="2800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800" dirty="0">
                <a:solidFill>
                  <a:schemeClr val="bg1">
                    <a:lumMod val="65000"/>
                  </a:schemeClr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escreveram o livro Sagrado. Crer na inspiração da Bíblia é tão importante, que todos os assuntos concernentes a fé cristã, perderiam a razão, se ela assim não fosse. </a:t>
            </a: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pt-BR" sz="2800" dirty="0">
                <a:solidFill>
                  <a:schemeClr val="bg1">
                    <a:lumMod val="65000"/>
                  </a:schemeClr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Inspiração Bíblica ou Doutrina da Inspiração é a crença de que o Espírito Santo foi o verdadeiro “autor” e motivador para os Escritos que compuseram a Bíblia. O Espírito de Deus agiu em determinados homens no decorrer da história, os separando, algumas vezes sem que eles mesmo soubessem, para que Deus se revelasse. Deus inspirou estes homens e perpetuou Sua Palavra para que chegasse até nós.</a:t>
            </a:r>
          </a:p>
        </p:txBody>
      </p:sp>
      <p:sp>
        <p:nvSpPr>
          <p:cNvPr id="12" name="Texto Explicativo: Linha 11">
            <a:extLst>
              <a:ext uri="{FF2B5EF4-FFF2-40B4-BE49-F238E27FC236}">
                <a16:creationId xmlns:a16="http://schemas.microsoft.com/office/drawing/2014/main" id="{22F60099-3926-4D12-9023-341A01B9BE95}"/>
              </a:ext>
            </a:extLst>
          </p:cNvPr>
          <p:cNvSpPr/>
          <p:nvPr/>
        </p:nvSpPr>
        <p:spPr>
          <a:xfrm>
            <a:off x="7391400" y="4854774"/>
            <a:ext cx="3902403" cy="1562986"/>
          </a:xfrm>
          <a:prstGeom prst="borderCallout1">
            <a:avLst>
              <a:gd name="adj1" fmla="val -2144"/>
              <a:gd name="adj2" fmla="val 52507"/>
              <a:gd name="adj3" fmla="val -121472"/>
              <a:gd name="adj4" fmla="val -7598"/>
            </a:avLst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Motivados por Deus. </a:t>
            </a:r>
          </a:p>
        </p:txBody>
      </p:sp>
    </p:spTree>
    <p:extLst>
      <p:ext uri="{BB962C8B-B14F-4D97-AF65-F5344CB8AC3E}">
        <p14:creationId xmlns:p14="http://schemas.microsoft.com/office/powerpoint/2010/main" val="373349446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III – A riqueza moral da literatura bíblica.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5BAEBFB6-C018-43F2-A364-7E99E8A3A4C5}"/>
              </a:ext>
            </a:extLst>
          </p:cNvPr>
          <p:cNvSpPr/>
          <p:nvPr/>
        </p:nvSpPr>
        <p:spPr>
          <a:xfrm>
            <a:off x="590549" y="1372285"/>
            <a:ext cx="1148715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O pressupor cristão.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8E094E8C-83CF-4779-AC2D-128EB249565D}"/>
              </a:ext>
            </a:extLst>
          </p:cNvPr>
          <p:cNvSpPr/>
          <p:nvPr/>
        </p:nvSpPr>
        <p:spPr>
          <a:xfrm>
            <a:off x="565798" y="1981961"/>
            <a:ext cx="11215076" cy="47541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pt-BR" sz="2800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Bíblia foi escrita por autores humanos, mas não autores comuns, e por isso não é um livro comum, mas autores inspirados por Deus escreveram o livro Sagrado. Crer na inspiração da Bíblia é tão importante, que todos os assuntos concernentes a fé cristã, perderiam a razão, se ela assim não fosse. </a:t>
            </a: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pt-BR" sz="2800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Inspiração Bíblica ou Doutrina da Inspiração é a crença de que o Espírito Santo foi o verdadeiro “autor” e motivador para os Escritos que compuseram a Bíblia. O Espírito de Deus agiu em determinados homens no decorrer da história, os separando, algumas vezes sem que eles mesmo soubessem, para que Deus se revelasse. Deus inspirou estes homens e perpetuou Sua Palavra para que chegasse até nós.</a:t>
            </a:r>
          </a:p>
        </p:txBody>
      </p:sp>
    </p:spTree>
    <p:extLst>
      <p:ext uri="{BB962C8B-B14F-4D97-AF65-F5344CB8AC3E}">
        <p14:creationId xmlns:p14="http://schemas.microsoft.com/office/powerpoint/2010/main" val="255490710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III – A riqueza moral da literatura bíblica.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5BAEBFB6-C018-43F2-A364-7E99E8A3A4C5}"/>
              </a:ext>
            </a:extLst>
          </p:cNvPr>
          <p:cNvSpPr/>
          <p:nvPr/>
        </p:nvSpPr>
        <p:spPr>
          <a:xfrm>
            <a:off x="590549" y="1372285"/>
            <a:ext cx="1148715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O pressupor cristão.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8E094E8C-83CF-4779-AC2D-128EB249565D}"/>
              </a:ext>
            </a:extLst>
          </p:cNvPr>
          <p:cNvSpPr/>
          <p:nvPr/>
        </p:nvSpPr>
        <p:spPr>
          <a:xfrm>
            <a:off x="565798" y="1981961"/>
            <a:ext cx="11215076" cy="47541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pt-BR" sz="2800" dirty="0">
                <a:solidFill>
                  <a:schemeClr val="bg1">
                    <a:lumMod val="65000"/>
                  </a:schemeClr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Bíblia foi escrita por autores humanos, mas não autores comuns, e por isso não é um livro comum, mas autores inspirados por Deus escreveram o livro Sagrado. Crer na inspiração da Bíblia é tão importante, que todos os assuntos concernentes a fé cristã, perderiam a razão, se ela assim não fosse. </a:t>
            </a: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pt-BR" sz="2800" dirty="0">
                <a:solidFill>
                  <a:schemeClr val="bg1">
                    <a:lumMod val="65000"/>
                  </a:schemeClr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Inspiração Bíblica ou Doutrina da Inspiração é a crença de que </a:t>
            </a:r>
            <a:r>
              <a:rPr lang="pt-BR" sz="2800" u="sng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Espírito Santo foi o verdadeiro “autor” </a:t>
            </a:r>
            <a:r>
              <a:rPr lang="pt-BR" sz="2800" dirty="0">
                <a:solidFill>
                  <a:schemeClr val="bg1">
                    <a:lumMod val="65000"/>
                  </a:schemeClr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motivador para os Escritos que compuseram a Bíblia. O Espírito de Deus agiu em determinados homens no decorrer da história, os separando, algumas vezes sem que eles mesmo soubessem, para que Deus se revelasse. Deus inspirou estes homens e perpetuou Sua Palavra para que chegasse até nós.</a:t>
            </a:r>
          </a:p>
        </p:txBody>
      </p:sp>
    </p:spTree>
    <p:extLst>
      <p:ext uri="{BB962C8B-B14F-4D97-AF65-F5344CB8AC3E}">
        <p14:creationId xmlns:p14="http://schemas.microsoft.com/office/powerpoint/2010/main" val="128079711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III – A riqueza moral da literatura bíblica.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5BAEBFB6-C018-43F2-A364-7E99E8A3A4C5}"/>
              </a:ext>
            </a:extLst>
          </p:cNvPr>
          <p:cNvSpPr/>
          <p:nvPr/>
        </p:nvSpPr>
        <p:spPr>
          <a:xfrm>
            <a:off x="590549" y="1372285"/>
            <a:ext cx="1148715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O pressupor cristão.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8E094E8C-83CF-4779-AC2D-128EB249565D}"/>
              </a:ext>
            </a:extLst>
          </p:cNvPr>
          <p:cNvSpPr/>
          <p:nvPr/>
        </p:nvSpPr>
        <p:spPr>
          <a:xfrm>
            <a:off x="565798" y="1981961"/>
            <a:ext cx="11215076" cy="47541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pt-BR" sz="2800" dirty="0">
                <a:solidFill>
                  <a:schemeClr val="bg1">
                    <a:lumMod val="65000"/>
                  </a:schemeClr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Bíblia foi escrita por autores humanos, mas não autores comuns, e por isso não é um livro comum, mas autores inspirados por Deus escreveram o livro Sagrado. Crer na inspiração da Bíblia é tão importante, que todos os assuntos concernentes a fé cristã, perderiam a razão, se ela assim não fosse. </a:t>
            </a: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pt-BR" sz="2800" dirty="0">
                <a:solidFill>
                  <a:schemeClr val="bg1">
                    <a:lumMod val="65000"/>
                  </a:schemeClr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Inspiração Bíblica ou Doutrina da Inspiração é a crença de que </a:t>
            </a:r>
            <a:r>
              <a:rPr lang="pt-BR" sz="2800" u="sng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Espírito Santo foi o verdadeiro “autor” </a:t>
            </a:r>
            <a:r>
              <a:rPr lang="pt-BR" sz="2800" dirty="0">
                <a:solidFill>
                  <a:schemeClr val="bg1">
                    <a:lumMod val="65000"/>
                  </a:schemeClr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motivador para os Escritos que compuseram a Bíblia. O Espírito de Deus agiu em determinados homens no decorrer da história, </a:t>
            </a:r>
            <a:r>
              <a:rPr lang="pt-BR" sz="2800" u="sng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 separando, algumas vezes sem que eles mesmo soubessem, para que Deus se revelasse</a:t>
            </a:r>
            <a:r>
              <a:rPr lang="pt-BR" sz="2800" dirty="0">
                <a:solidFill>
                  <a:schemeClr val="bg1">
                    <a:lumMod val="65000"/>
                  </a:schemeClr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Deus inspirou estes homens e perpetuou Sua Palavra para que chegasse até nós.</a:t>
            </a:r>
          </a:p>
        </p:txBody>
      </p:sp>
    </p:spTree>
    <p:extLst>
      <p:ext uri="{BB962C8B-B14F-4D97-AF65-F5344CB8AC3E}">
        <p14:creationId xmlns:p14="http://schemas.microsoft.com/office/powerpoint/2010/main" val="368042850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III – A riqueza moral da literatura bíblica.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5BAEBFB6-C018-43F2-A364-7E99E8A3A4C5}"/>
              </a:ext>
            </a:extLst>
          </p:cNvPr>
          <p:cNvSpPr/>
          <p:nvPr/>
        </p:nvSpPr>
        <p:spPr>
          <a:xfrm>
            <a:off x="590549" y="1372285"/>
            <a:ext cx="1148715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 – O pospor cristão. </a:t>
            </a:r>
            <a:endParaRPr lang="pt-BR" sz="3500" b="1" dirty="0">
              <a:latin typeface="Abadi" panose="020B0604020104020204" pitchFamily="34" charset="0"/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A93F2AD5-DF5C-446B-8798-9542E2659327}"/>
              </a:ext>
            </a:extLst>
          </p:cNvPr>
          <p:cNvSpPr/>
          <p:nvPr/>
        </p:nvSpPr>
        <p:spPr>
          <a:xfrm>
            <a:off x="1570074" y="2637450"/>
            <a:ext cx="9764233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>
                <a:latin typeface="Abadi Extra Light" panose="020B0204020104020204" pitchFamily="34" charset="0"/>
              </a:rPr>
              <a:t>1Tm 3.16-17 </a:t>
            </a:r>
          </a:p>
          <a:p>
            <a:endParaRPr lang="pt-BR" sz="2600" b="1" dirty="0">
              <a:latin typeface="Abadi Extra Light" panose="020B0204020104020204" pitchFamily="34" charset="0"/>
            </a:endParaRPr>
          </a:p>
          <a:p>
            <a:r>
              <a:rPr lang="pt-BR" sz="2600" dirty="0">
                <a:latin typeface="Abadi Extra Light" panose="020B0204020104020204" pitchFamily="34" charset="0"/>
              </a:rPr>
              <a:t>“Toda a Escritura é inspirada por Deus e útil para o ensino, para a repreensão, para a correção, para a educação na justiça, a fim de que o homem de Deus seja perfeito e perfeitamente habilitado para toda boa obra”</a:t>
            </a:r>
          </a:p>
        </p:txBody>
      </p:sp>
    </p:spTree>
    <p:extLst>
      <p:ext uri="{BB962C8B-B14F-4D97-AF65-F5344CB8AC3E}">
        <p14:creationId xmlns:p14="http://schemas.microsoft.com/office/powerpoint/2010/main" val="2756370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III – A riqueza moral da literatura bíblica.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5BAEBFB6-C018-43F2-A364-7E99E8A3A4C5}"/>
              </a:ext>
            </a:extLst>
          </p:cNvPr>
          <p:cNvSpPr/>
          <p:nvPr/>
        </p:nvSpPr>
        <p:spPr>
          <a:xfrm>
            <a:off x="590549" y="1372285"/>
            <a:ext cx="1148715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 – O pospor cristão. </a:t>
            </a:r>
            <a:endParaRPr lang="pt-BR" sz="3500" b="1" dirty="0">
              <a:latin typeface="Abadi" panose="020B0604020104020204" pitchFamily="34" charset="0"/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A93F2AD5-DF5C-446B-8798-9542E2659327}"/>
              </a:ext>
            </a:extLst>
          </p:cNvPr>
          <p:cNvSpPr/>
          <p:nvPr/>
        </p:nvSpPr>
        <p:spPr>
          <a:xfrm>
            <a:off x="1570074" y="2637450"/>
            <a:ext cx="9764233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err="1">
                <a:latin typeface="Abadi Extra Light" panose="020B0204020104020204" pitchFamily="34" charset="0"/>
              </a:rPr>
              <a:t>Rm</a:t>
            </a:r>
            <a:r>
              <a:rPr lang="pt-BR" sz="2600" b="1" dirty="0">
                <a:latin typeface="Abadi Extra Light" panose="020B0204020104020204" pitchFamily="34" charset="0"/>
              </a:rPr>
              <a:t> 7.6 </a:t>
            </a:r>
          </a:p>
          <a:p>
            <a:endParaRPr lang="pt-BR" sz="2600" b="1" dirty="0">
              <a:latin typeface="Abadi Extra Light" panose="020B0204020104020204" pitchFamily="34" charset="0"/>
            </a:endParaRPr>
          </a:p>
          <a:p>
            <a:r>
              <a:rPr lang="pt-BR" sz="2600" dirty="0">
                <a:latin typeface="Abadi Extra Light" panose="020B0204020104020204" pitchFamily="34" charset="0"/>
              </a:rPr>
              <a:t>“Agora, porém, libertados da lei, estamos mortos para aquilo a que estávamos sujeitos, de modo que servimos em novidade de espírito e não na caducidade da letra.”</a:t>
            </a:r>
          </a:p>
        </p:txBody>
      </p:sp>
    </p:spTree>
    <p:extLst>
      <p:ext uri="{BB962C8B-B14F-4D97-AF65-F5344CB8AC3E}">
        <p14:creationId xmlns:p14="http://schemas.microsoft.com/office/powerpoint/2010/main" val="330936998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Introdução: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59B0F46D-4A74-487F-B104-BF731FAC7E48}"/>
              </a:ext>
            </a:extLst>
          </p:cNvPr>
          <p:cNvSpPr/>
          <p:nvPr/>
        </p:nvSpPr>
        <p:spPr>
          <a:xfrm>
            <a:off x="685799" y="1800910"/>
            <a:ext cx="1084897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Objetivos desta aula:</a:t>
            </a:r>
            <a:endParaRPr lang="pt-BR" sz="3500" b="1" dirty="0">
              <a:latin typeface="Abadi" panose="020B0604020104020204" pitchFamily="34" charset="0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993E8D6B-9261-4ADC-8F1A-BF7871498468}"/>
              </a:ext>
            </a:extLst>
          </p:cNvPr>
          <p:cNvSpPr/>
          <p:nvPr/>
        </p:nvSpPr>
        <p:spPr>
          <a:xfrm>
            <a:off x="1435399" y="2511807"/>
            <a:ext cx="1061129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200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Mostrar que a Bíblia deve ser vista como literatura.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200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Incentivar o estudo e a interpretação literária dos textos bíblicos.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200" dirty="0">
                <a:latin typeface="Abadi Extra Light" panose="020B0204020104020204" pitchFamily="34" charset="0"/>
              </a:rPr>
              <a:t>Fixar o pensamento de que a Bíblia foi escrita por homens, mas inspirada por Deus. </a:t>
            </a:r>
          </a:p>
        </p:txBody>
      </p:sp>
    </p:spTree>
    <p:extLst>
      <p:ext uri="{BB962C8B-B14F-4D97-AF65-F5344CB8AC3E}">
        <p14:creationId xmlns:p14="http://schemas.microsoft.com/office/powerpoint/2010/main" val="379030410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2457</TotalTime>
  <Words>4255</Words>
  <Application>Microsoft Office PowerPoint</Application>
  <PresentationFormat>Widescreen</PresentationFormat>
  <Paragraphs>459</Paragraphs>
  <Slides>61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61</vt:i4>
      </vt:variant>
    </vt:vector>
  </HeadingPairs>
  <TitlesOfParts>
    <vt:vector size="67" baseType="lpstr">
      <vt:lpstr>Abadi</vt:lpstr>
      <vt:lpstr>Abadi Extra Light</vt:lpstr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Diego Costa</dc:creator>
  <cp:lastModifiedBy>Paulo Henrique</cp:lastModifiedBy>
  <cp:revision>65</cp:revision>
  <dcterms:created xsi:type="dcterms:W3CDTF">2017-12-30T18:03:58Z</dcterms:created>
  <dcterms:modified xsi:type="dcterms:W3CDTF">2019-03-25T15:46:12Z</dcterms:modified>
</cp:coreProperties>
</file>